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Lora" pitchFamily="2" charset="-52"/>
      <p:regular r:id="rId23"/>
    </p:embeddedFont>
    <p:embeddedFont>
      <p:font typeface="Source Sans 3" panose="020B0604020202020204" charset="0"/>
      <p:regular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79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47838"/>
            <a:ext cx="7468553" cy="30795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Критерії та індикатори оцінювання результатів навчання як інструмент управління якістю освітнього процесу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5141476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сучасних умовах трансформації вищої освіти питання ефективності навчального процесу тісно пов'язане з функціонуванням внутрішньої системи забезпечення якості освіти. Одним із ключових інструментів управління якістю є система оцінювання результатів навчання.</a:t>
            </a: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37724" y="4077295"/>
            <a:ext cx="914995" cy="393502"/>
          </a:xfrm>
          <a:prstGeom prst="roundRect">
            <a:avLst>
              <a:gd name="adj" fmla="val 6388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963335" y="4140041"/>
            <a:ext cx="66377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РОЗДІЛ 3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37724" y="4554498"/>
            <a:ext cx="12954952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Критерії оцінювання як елемент системи забезпечення якості освіти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837724" y="6100405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системі забезпечення якості освіти критерії оцінювання виконують не ізольовану, а системоутворювальну функцію, забезпечуючи зв'язок між задекларованими програмними результатами навчання та реальними навчальними досягненнями здобувачів освіти.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91766"/>
            <a:ext cx="8988981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Логіка побудови системи оцінювання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131" y="1826538"/>
            <a:ext cx="12540020" cy="4705588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4443" y="3025135"/>
            <a:ext cx="647742" cy="64774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1177345" y="5400529"/>
            <a:ext cx="1891408" cy="34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Аналіз</a:t>
            </a:r>
            <a:endParaRPr lang="en-US" sz="21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3098" y="3026350"/>
            <a:ext cx="647743" cy="64774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793652" y="5400529"/>
            <a:ext cx="1891408" cy="34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Методи</a:t>
            </a:r>
            <a:endParaRPr lang="en-US" sz="21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2360" y="3026350"/>
            <a:ext cx="647742" cy="647742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422914" y="5400529"/>
            <a:ext cx="1891408" cy="34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Критерії</a:t>
            </a:r>
            <a:endParaRPr lang="en-US" sz="21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41622" y="3026350"/>
            <a:ext cx="647742" cy="647742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4052176" y="5400529"/>
            <a:ext cx="1891408" cy="34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Індикатори</a:t>
            </a:r>
            <a:endParaRPr lang="en-US" sz="2150" dirty="0"/>
          </a:p>
        </p:txBody>
      </p:sp>
      <p:pic>
        <p:nvPicPr>
          <p:cNvPr id="12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57929" y="3026350"/>
            <a:ext cx="647743" cy="647742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1629618" y="5400529"/>
            <a:ext cx="1891409" cy="34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Результати</a:t>
            </a:r>
            <a:endParaRPr lang="en-US" sz="2150" dirty="0"/>
          </a:p>
        </p:txBody>
      </p:sp>
      <p:sp>
        <p:nvSpPr>
          <p:cNvPr id="14" name="Text 6"/>
          <p:cNvSpPr/>
          <p:nvPr/>
        </p:nvSpPr>
        <p:spPr>
          <a:xfrm>
            <a:off x="837724" y="6767751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Логіка побудови ефективної системи оцінювання є послідовною та управлінською за своєю суттю. Кожен етап органічно випливає з попереднього, створюючи замкнений цикл постійного вдосконалення освітнього процесу.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713321"/>
            <a:ext cx="901803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 цілей до вимірюваних результатів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4852749"/>
            <a:ext cx="382821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Програмні результати навчання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5370195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Описують очікувані знання, уміння та компетентності здобувачів освіти як стратегічні цілі навчального компонента.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4852749"/>
            <a:ext cx="2815471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Індикатори досягнення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578328" y="5370195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Конкретизують, що саме має продемонструвати студент для підтвердження досягнення програмного результату.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837724" y="6464379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того щоб програмні результати стали вимірюваними, формуються індикатори досягнення. Саме через індикатори відбувається трансформація освітніх цілей у конкретні параметри оцінювання, які можуть бути об'єктивно перевірені та виміряні.</a:t>
            </a:r>
            <a:endParaRPr lang="en-US" sz="1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23958" y="636688"/>
            <a:ext cx="11707416" cy="5893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Ключові критерії оцінювання результатів навчання</a:t>
            </a:r>
            <a:endParaRPr lang="en-US" sz="37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410" y="1748076"/>
            <a:ext cx="601028" cy="6010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01410" y="2588657"/>
            <a:ext cx="3152775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Рівень розуміння матеріалу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01410" y="2998232"/>
            <a:ext cx="4182785" cy="1568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Репродуктивний рівень (відтворення фактів і понять), аналітичний рівень (пояснення зв'язків, причинно-наслідкових залежностей) та інтегративний рівень (узагальнення, міждисциплінарне осмислення).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3748" y="1748076"/>
            <a:ext cx="601028" cy="60102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23748" y="2588657"/>
            <a:ext cx="3386257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Здатність застосування знань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5223748" y="2998232"/>
            <a:ext cx="4182785" cy="1568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Оцінюється через практичні завдання, кейси або проєктну діяльність. Перевіряється не лише обсяг засвоєної інформації, а й уміння використовувати знання у нових або нестандартних ситуаціях.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46087" y="1748076"/>
            <a:ext cx="601028" cy="60102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6087" y="2588657"/>
            <a:ext cx="235719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Аргументація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9646087" y="2998232"/>
            <a:ext cx="4182904" cy="1254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Демонструє рівень критичного мислення студента та його здатність обґрунтовувати власні висновки, підтверджуючи їх доказами та логічними міркуваннями.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1410" y="4949547"/>
            <a:ext cx="601028" cy="601028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801410" y="5790128"/>
            <a:ext cx="2912864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Самостійність виконання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801410" y="6199703"/>
            <a:ext cx="4182785" cy="9408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Відображає рівень відповідальності здобувача за власне навчання та здатність працювати без зовнішнього контролю або підказок.</a:t>
            </a:r>
            <a:endParaRPr lang="en-US" sz="15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3748" y="4949547"/>
            <a:ext cx="601028" cy="601028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5223748" y="5790128"/>
            <a:ext cx="2357199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Рефлексія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5223748" y="6199703"/>
            <a:ext cx="4182785" cy="12544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Здатність усвідомлювати власні навчальні результати, аналізувати процес навчання та ідентифікувати сфери для подальшого розвитку.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39014"/>
            <a:ext cx="871704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 критеріїв до методів оцінювання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673787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Вибір методів оцінювання здійснюється відповідно до визначених критеріїв і може включати: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3244453"/>
            <a:ext cx="3081576" cy="1903333"/>
          </a:xfrm>
          <a:prstGeom prst="roundRect">
            <a:avLst>
              <a:gd name="adj" fmla="val 165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70015" y="347674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Тестування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70015" y="3910370"/>
            <a:ext cx="2616994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перевірки знань на репродуктивному рівні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4128730" y="3244453"/>
            <a:ext cx="3081695" cy="1903333"/>
          </a:xfrm>
          <a:prstGeom prst="roundRect">
            <a:avLst>
              <a:gd name="adj" fmla="val 165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4361021" y="3476744"/>
            <a:ext cx="2617113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Аналітичні письмові роботи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4361021" y="4218384"/>
            <a:ext cx="261711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оцінки глибини розуміння та аргументації</a:t>
            </a:r>
            <a:endParaRPr lang="en-US" sz="1600" dirty="0"/>
          </a:p>
        </p:txBody>
      </p:sp>
      <p:sp>
        <p:nvSpPr>
          <p:cNvPr id="10" name="Shape 8"/>
          <p:cNvSpPr/>
          <p:nvPr/>
        </p:nvSpPr>
        <p:spPr>
          <a:xfrm>
            <a:off x="7419856" y="3244453"/>
            <a:ext cx="3081695" cy="1903333"/>
          </a:xfrm>
          <a:prstGeom prst="roundRect">
            <a:avLst>
              <a:gd name="adj" fmla="val 165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652147" y="347674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Усні відповіді</a:t>
            </a:r>
            <a:endParaRPr lang="en-US" sz="1900" dirty="0"/>
          </a:p>
        </p:txBody>
      </p:sp>
      <p:sp>
        <p:nvSpPr>
          <p:cNvPr id="12" name="Text 10"/>
          <p:cNvSpPr/>
          <p:nvPr/>
        </p:nvSpPr>
        <p:spPr>
          <a:xfrm>
            <a:off x="7652147" y="3910370"/>
            <a:ext cx="261711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перевірки комунікативних компетентностей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10710982" y="3244453"/>
            <a:ext cx="3081695" cy="1903333"/>
          </a:xfrm>
          <a:prstGeom prst="roundRect">
            <a:avLst>
              <a:gd name="adj" fmla="val 1651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943273" y="3476744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Практичні завдання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10943273" y="3910370"/>
            <a:ext cx="261711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оцінки здатності застосування знань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37724" y="5357217"/>
            <a:ext cx="12954952" cy="1233249"/>
          </a:xfrm>
          <a:prstGeom prst="roundRect">
            <a:avLst>
              <a:gd name="adj" fmla="val 2548"/>
            </a:avLst>
          </a:prstGeom>
          <a:solidFill>
            <a:srgbClr val="FEF5E7"/>
          </a:solidFill>
          <a:ln w="22860">
            <a:solidFill>
              <a:srgbClr val="D9CDBA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70015" y="558950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Проєкти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1070015" y="6023134"/>
            <a:ext cx="1249037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Для комплексної перевірки компетентностей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6251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Цикл аналізу та вдосконалення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324124" y="281785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Аналіз результатів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24124" y="3335298"/>
            <a:ext cx="347876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Отримані результати підлягають систематичному аналізу, який дає змогу виявити: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324124" y="4528899"/>
            <a:ext cx="3478768" cy="2564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Типові труднощі студентів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Сильні сторони освітнього компонента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Проблемні теми або види діяльності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Ефективність обраних методів навчання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321528" y="2817852"/>
            <a:ext cx="347876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Корекція освітнього компонента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0321528" y="3643313"/>
            <a:ext cx="34787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На завершальному етапі здійснюється обґрунтована корекція: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0321528" y="4501872"/>
            <a:ext cx="3478768" cy="1894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Уточнення змісту окремих тем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Зміна методів навчання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Перегляд форм самостійної роботи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Удосконалення форм оцінювання</a:t>
            </a:r>
            <a:endParaRPr lang="en-US" sz="1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86947"/>
            <a:ext cx="9550718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Подвійна функція критеріїв оцінювання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4179332"/>
            <a:ext cx="12954952" cy="22860"/>
          </a:xfrm>
          <a:prstGeom prst="roundRect">
            <a:avLst>
              <a:gd name="adj" fmla="val 137440"/>
            </a:avLst>
          </a:prstGeom>
          <a:solidFill>
            <a:srgbClr val="D9CDBA"/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2321719"/>
            <a:ext cx="6346508" cy="1857613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/>
        </p:spPr>
      </p:sp>
      <p:sp>
        <p:nvSpPr>
          <p:cNvPr id="5" name="Text 3"/>
          <p:cNvSpPr/>
          <p:nvPr/>
        </p:nvSpPr>
        <p:spPr>
          <a:xfrm>
            <a:off x="2778919" y="253115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Контрольна функція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1047155" y="2964775"/>
            <a:ext cx="592764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Перевірка рівня досягнення програмних результатів навчання, фіксація навчальних досягнень, забезпечення об'єктивності оцінювання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7446050" y="4202192"/>
            <a:ext cx="6346627" cy="1857613"/>
          </a:xfrm>
          <a:prstGeom prst="rect">
            <a:avLst/>
          </a:prstGeom>
          <a:solidFill>
            <a:srgbClr val="F3E7D4"/>
          </a:solidFill>
          <a:ln/>
        </p:spPr>
      </p:sp>
      <p:sp>
        <p:nvSpPr>
          <p:cNvPr id="8" name="Text 6"/>
          <p:cNvSpPr/>
          <p:nvPr/>
        </p:nvSpPr>
        <p:spPr>
          <a:xfrm>
            <a:off x="9387245" y="44116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Навчальна функція</a:t>
            </a:r>
            <a:endParaRPr lang="en-US" sz="1900" dirty="0"/>
          </a:p>
        </p:txBody>
      </p:sp>
      <p:sp>
        <p:nvSpPr>
          <p:cNvPr id="9" name="Text 7"/>
          <p:cNvSpPr/>
          <p:nvPr/>
        </p:nvSpPr>
        <p:spPr>
          <a:xfrm>
            <a:off x="7655481" y="4845248"/>
            <a:ext cx="592776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Формування усвідомленого та відповідального ставлення студентів до процесу навчання, орієнтир для самостійної роботи, інструмент саморозвитку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837724" y="6272570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цьому контексті важливо підкреслити, що критерії оцінювання виконують не лише контрольну, а й навчальну функцію, сприяючи формуванню усвідомленого та відповідального ставлення студентів до процесу навчання.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37724" y="2433161"/>
            <a:ext cx="914995" cy="393502"/>
          </a:xfrm>
          <a:prstGeom prst="roundRect">
            <a:avLst>
              <a:gd name="adj" fmla="val 6388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963335" y="2495907"/>
            <a:ext cx="66377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РОЗДІЛ 4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37724" y="291036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Вплив чітких критеріїв на ефективність навчання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837724" y="4456271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Запровадження чітких і прозорих критеріїв оцінювання має безпосередній вплив на ефективність навчального процесу та якість освітньої програми загалом. Ефект проявляється на кількох взаємопов'язаних рівнях освітньої системи.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0334" y="395926"/>
            <a:ext cx="6173763" cy="1839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32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П'ять ключових ефектів прозорих критеріїв</a:t>
            </a:r>
            <a:endParaRPr lang="en-US" sz="3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2" y="2219951"/>
            <a:ext cx="2287494" cy="22874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144520" y="1944826"/>
            <a:ext cx="1576983" cy="581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Зменшення конфліктних ситуацій</a:t>
            </a:r>
            <a:endParaRPr lang="en-US" dirty="0"/>
          </a:p>
        </p:txBody>
      </p:sp>
      <p:sp>
        <p:nvSpPr>
          <p:cNvPr id="5" name="Text 2"/>
          <p:cNvSpPr/>
          <p:nvPr/>
        </p:nvSpPr>
        <p:spPr>
          <a:xfrm>
            <a:off x="2790673" y="2815097"/>
            <a:ext cx="2341236" cy="1373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Коли студент заздалегідь розуміє, за якими параметрами оцінюється його робота, оцінка сприймається як результат виконання визначених вимог, а не як суб'єктивне рішення викладача.</a:t>
            </a:r>
            <a:endParaRPr lang="en-US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107" y="2020896"/>
            <a:ext cx="2573526" cy="257352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907047" y="4977354"/>
            <a:ext cx="1936053" cy="91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Підвищення відповідальності</a:t>
            </a:r>
            <a:endParaRPr lang="en-US" dirty="0"/>
          </a:p>
        </p:txBody>
      </p:sp>
      <p:sp>
        <p:nvSpPr>
          <p:cNvPr id="8" name="Text 4"/>
          <p:cNvSpPr/>
          <p:nvPr/>
        </p:nvSpPr>
        <p:spPr>
          <a:xfrm>
            <a:off x="5715032" y="5620430"/>
            <a:ext cx="2573526" cy="19870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Студент чітко бачить, які дії та зусилля необхідні для досягнення певного рівня результату, що стимулює більш усвідомлену та самостійну навчальну діяльність.</a:t>
            </a:r>
            <a:endParaRPr lang="en-US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681" y="1944353"/>
            <a:ext cx="2518885" cy="251888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2116882" y="1847969"/>
            <a:ext cx="1995044" cy="387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Прогнозованість результатів</a:t>
            </a:r>
            <a:endParaRPr lang="en-US" dirty="0"/>
          </a:p>
        </p:txBody>
      </p:sp>
      <p:sp>
        <p:nvSpPr>
          <p:cNvPr id="11" name="Text 6"/>
          <p:cNvSpPr/>
          <p:nvPr/>
        </p:nvSpPr>
        <p:spPr>
          <a:xfrm>
            <a:off x="12015736" y="2517042"/>
            <a:ext cx="2518885" cy="1373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Чітка система критеріїв дозволяє як студентам, так і викладачам прогнозувати очікувані навчальні досягнення та коригувати траєкторію ще в процесі опанування дисципліни.</a:t>
            </a:r>
            <a:endParaRPr lang="en-US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680" y="5315674"/>
            <a:ext cx="2423593" cy="242359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2325912" y="4783639"/>
            <a:ext cx="1576983" cy="3874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Аналіз проблемних зон</a:t>
            </a:r>
            <a:endParaRPr lang="en-US" dirty="0"/>
          </a:p>
        </p:txBody>
      </p:sp>
      <p:sp>
        <p:nvSpPr>
          <p:cNvPr id="14" name="Text 8"/>
          <p:cNvSpPr/>
          <p:nvPr/>
        </p:nvSpPr>
        <p:spPr>
          <a:xfrm>
            <a:off x="12040577" y="5620430"/>
            <a:ext cx="2423593" cy="1373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Узагальнення результатів оцінювання дозволяє виявити теми чи види діяльності, які систематично викликають труднощі у студентів, і на цій основі ухвалювати обґрунтовані рішення.</a:t>
            </a:r>
            <a:endParaRPr lang="en-US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4" y="5193239"/>
            <a:ext cx="2484331" cy="248433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3013209" y="5071621"/>
            <a:ext cx="2118700" cy="822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Доказова база для вдосконалення</a:t>
            </a:r>
            <a:endParaRPr lang="en-US" dirty="0"/>
          </a:p>
        </p:txBody>
      </p:sp>
      <p:sp>
        <p:nvSpPr>
          <p:cNvPr id="17" name="Text 10"/>
          <p:cNvSpPr/>
          <p:nvPr/>
        </p:nvSpPr>
        <p:spPr>
          <a:xfrm>
            <a:off x="2971922" y="5748651"/>
            <a:ext cx="2341236" cy="13735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Аналітичні дані щодо досягнення програмних результатів є важливим аргументом під час перегляду освітніх програм, акредитаційних процедур та внутрішнього моніторингу якості.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4983" y="1693069"/>
            <a:ext cx="10865406" cy="5992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Управлінський потенціал системи оцінювання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814983" y="2829057"/>
            <a:ext cx="437028" cy="2137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550" b="1" dirty="0">
                <a:solidFill>
                  <a:srgbClr val="3A3630"/>
                </a:solidFill>
                <a:latin typeface="-apple-system, BlinkMacSystemFont, Segoe UI, Roboto, Helvetica Neue, Arial, sans-serif Black" pitchFamily="34" charset="0"/>
                <a:ea typeface="-apple-system, BlinkMacSystemFont, Segoe UI, Roboto, Helvetica Neue, Arial, sans-serif Black" pitchFamily="34" charset="-122"/>
                <a:cs typeface="-apple-system, BlinkMacSystemFont, Segoe UI, Roboto, Helvetica Neue, Arial, sans-serif Black" pitchFamily="34" charset="-120"/>
              </a:rPr>
              <a:t>20%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814983" y="3059261"/>
            <a:ext cx="968733" cy="131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50"/>
              </a:lnSpc>
              <a:buNone/>
            </a:pPr>
            <a:r>
              <a:rPr lang="en-US" sz="700" dirty="0">
                <a:solidFill>
                  <a:srgbClr val="3A363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Total conversion rate </a:t>
            </a:r>
            <a:endParaRPr lang="en-US" sz="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83" y="3272637"/>
            <a:ext cx="6248400" cy="31187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71303" y="2767965"/>
            <a:ext cx="6251734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Система оцінювання з чіткими критеріями створює каскадний ефект покращення на всіх рівнях освітньої системи.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1303" y="3589258"/>
            <a:ext cx="6251734" cy="1285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Від індивідуальних результатів окремих здобувачів освіти вплив поширюється на якість окремих освітніх компонентів, далі на освітню програму загалом і врешті-решт впливає на стратегічний розвиток закладу вищої освіти.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24124" y="1310164"/>
            <a:ext cx="1022866" cy="393502"/>
          </a:xfrm>
          <a:prstGeom prst="roundRect">
            <a:avLst>
              <a:gd name="adj" fmla="val 6388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6449735" y="1372910"/>
            <a:ext cx="771644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КОНТЕКСТ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324124" y="1787366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Роль оцінювання у сучасній освітній парадигмі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6324124" y="3333274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Оцінювання результатів навчання у сучасній освітній парадигмі виходить за межі виключно контрольної функції. Воно виконує регуляторну, мотиваційну та аналітичну роль, дозволяючи не лише фіксувати рівень сформованості компетентностей, але й своєчасно коригувати зміст, методи та форми організації навчального процесу.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324124" y="524410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контексті вимог Національного агентства із забезпечення якості вищої освіти особливої актуальності набуває питання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чіткості, прозорості та обґрунтованості критеріїв оцінювання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, які мають бути зрозумілими для здобувачів освіти, узгодженими з програмними результатами навчання та інтегрованими у внутрішню систему управління якістю.</a:t>
            </a:r>
            <a:endParaRPr lang="en-US" sz="1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79356" y="644247"/>
            <a:ext cx="1024652" cy="365760"/>
          </a:xfrm>
          <a:prstGeom prst="roundRect">
            <a:avLst>
              <a:gd name="adj" fmla="val 6505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6398300" y="703659"/>
            <a:ext cx="786765" cy="246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ВИСНОВОК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6279356" y="1085017"/>
            <a:ext cx="7558088" cy="1166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Оцінювання як механізм управління якістю</a:t>
            </a:r>
            <a:endParaRPr lang="en-US" sz="3650" dirty="0"/>
          </a:p>
        </p:txBody>
      </p:sp>
      <p:sp>
        <p:nvSpPr>
          <p:cNvPr id="6" name="Text 3"/>
          <p:cNvSpPr/>
          <p:nvPr/>
        </p:nvSpPr>
        <p:spPr>
          <a:xfrm>
            <a:off x="6576655" y="2743676"/>
            <a:ext cx="7260788" cy="617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Оцінювання результатів навчання є не лише інструментом контролю, а повноцінним механізмом управління якістю освітнього процесу.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279356" y="2532578"/>
            <a:ext cx="22860" cy="103941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8" name="Text 5"/>
          <p:cNvSpPr/>
          <p:nvPr/>
        </p:nvSpPr>
        <p:spPr>
          <a:xfrm>
            <a:off x="6279356" y="3783092"/>
            <a:ext cx="7558088" cy="1851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Саме через систему оцінювання забезпечується зв'язок між цілями освітньої програми, змістом навчальних компонентів і реальними навчальними досягненнями здобувачів освіти. Прозорі та обґрунтовані критерії оцінювання створюють умови для ефективного, прогнозованого та студентоцентрованого навчального процесу, знижують рівень конфліктності та підвищують відповідальність усіх учасників освітнього процесу.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6279356" y="5845850"/>
            <a:ext cx="7558088" cy="1739503"/>
          </a:xfrm>
          <a:prstGeom prst="roundRect">
            <a:avLst>
              <a:gd name="adj" fmla="val 1710"/>
            </a:avLst>
          </a:prstGeom>
          <a:solidFill>
            <a:srgbClr val="D4E3C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595" y="6133505"/>
            <a:ext cx="247769" cy="198239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923603" y="6083022"/>
            <a:ext cx="6715601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Ключовий висновок:</a:t>
            </a:r>
            <a:r>
              <a:rPr lang="en-US" sz="1550" dirty="0">
                <a:solidFill>
                  <a:srgbClr val="00000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Система оцінювання виступає одним із ключових маркерів зрілої освітньої програми, яка орієнтована не лише на формальне виконання вимог, а на реальне досягнення програмних результатів навчання та постійне вдосконалення якості освіти.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7724" y="2055852"/>
            <a:ext cx="2047399" cy="408742"/>
          </a:xfrm>
          <a:prstGeom prst="roundRect">
            <a:avLst>
              <a:gd name="adj" fmla="val 6149"/>
            </a:avLst>
          </a:prstGeom>
          <a:noFill/>
          <a:ln w="7620">
            <a:solidFill>
              <a:srgbClr val="38512F"/>
            </a:solidFill>
            <a:prstDash val="solid"/>
          </a:ln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955" y="2176463"/>
            <a:ext cx="167521" cy="16752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222177" y="2126218"/>
            <a:ext cx="1529715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8512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МЕТА ДОСЛІДЖЕННЯ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37724" y="2548295"/>
            <a:ext cx="492835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Фокус доповіді</a:t>
            </a:r>
            <a:endParaRPr lang="en-US" sz="3850" dirty="0"/>
          </a:p>
        </p:txBody>
      </p:sp>
      <p:sp>
        <p:nvSpPr>
          <p:cNvPr id="6" name="Shape 3"/>
          <p:cNvSpPr/>
          <p:nvPr/>
        </p:nvSpPr>
        <p:spPr>
          <a:xfrm>
            <a:off x="837724" y="3478292"/>
            <a:ext cx="4178618" cy="2695337"/>
          </a:xfrm>
          <a:prstGeom prst="roundRect">
            <a:avLst>
              <a:gd name="adj" fmla="val 1166"/>
            </a:avLst>
          </a:prstGeom>
          <a:solidFill>
            <a:srgbClr val="F3E7D4"/>
          </a:solidFill>
          <a:ln/>
        </p:spPr>
      </p:sp>
      <p:sp>
        <p:nvSpPr>
          <p:cNvPr id="7" name="Shape 4"/>
          <p:cNvSpPr/>
          <p:nvPr/>
        </p:nvSpPr>
        <p:spPr>
          <a:xfrm>
            <a:off x="1047155" y="3687723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9914" y="3860483"/>
            <a:ext cx="282654" cy="28265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47155" y="4525447"/>
            <a:ext cx="250162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Аналіз ролі критеріїв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1047155" y="4959072"/>
            <a:ext cx="375975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Дослідження функції критеріїв та індикаторів оцінювання як ефективного інструменту управління якістю</a:t>
            </a:r>
            <a:endParaRPr lang="en-US" sz="1600" dirty="0"/>
          </a:p>
        </p:txBody>
      </p:sp>
      <p:sp>
        <p:nvSpPr>
          <p:cNvPr id="11" name="Shape 7"/>
          <p:cNvSpPr/>
          <p:nvPr/>
        </p:nvSpPr>
        <p:spPr>
          <a:xfrm>
            <a:off x="5225772" y="3478292"/>
            <a:ext cx="4178737" cy="2695337"/>
          </a:xfrm>
          <a:prstGeom prst="roundRect">
            <a:avLst>
              <a:gd name="adj" fmla="val 1166"/>
            </a:avLst>
          </a:prstGeom>
          <a:solidFill>
            <a:srgbClr val="F3E7D4"/>
          </a:solidFill>
          <a:ln/>
        </p:spPr>
      </p:sp>
      <p:sp>
        <p:nvSpPr>
          <p:cNvPr id="12" name="Shape 8"/>
          <p:cNvSpPr/>
          <p:nvPr/>
        </p:nvSpPr>
        <p:spPr>
          <a:xfrm>
            <a:off x="5435203" y="3687723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7963" y="3860483"/>
            <a:ext cx="282654" cy="282654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35203" y="4525447"/>
            <a:ext cx="359640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Підвищення результативності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5435203" y="4959072"/>
            <a:ext cx="3759875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Визначення шляхів посилення ефективності освітнього процесу через систему оцінювання</a:t>
            </a:r>
            <a:endParaRPr lang="en-US" sz="1600" dirty="0"/>
          </a:p>
        </p:txBody>
      </p:sp>
      <p:sp>
        <p:nvSpPr>
          <p:cNvPr id="16" name="Shape 11"/>
          <p:cNvSpPr/>
          <p:nvPr/>
        </p:nvSpPr>
        <p:spPr>
          <a:xfrm>
            <a:off x="9613940" y="3478292"/>
            <a:ext cx="4178737" cy="2695337"/>
          </a:xfrm>
          <a:prstGeom prst="roundRect">
            <a:avLst>
              <a:gd name="adj" fmla="val 1166"/>
            </a:avLst>
          </a:prstGeom>
          <a:solidFill>
            <a:srgbClr val="F3E7D4"/>
          </a:solidFill>
          <a:ln/>
        </p:spPr>
      </p:sp>
      <p:sp>
        <p:nvSpPr>
          <p:cNvPr id="17" name="Shape 12"/>
          <p:cNvSpPr/>
          <p:nvPr/>
        </p:nvSpPr>
        <p:spPr>
          <a:xfrm>
            <a:off x="9823371" y="3687723"/>
            <a:ext cx="628293" cy="628293"/>
          </a:xfrm>
          <a:prstGeom prst="roundRect">
            <a:avLst>
              <a:gd name="adj" fmla="val 14552264"/>
            </a:avLst>
          </a:prstGeom>
          <a:solidFill>
            <a:srgbClr val="38512F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96130" y="3860483"/>
            <a:ext cx="282654" cy="282654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23371" y="452544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Системна інтеграція</a:t>
            </a:r>
            <a:endParaRPr lang="en-US" sz="1900" dirty="0"/>
          </a:p>
        </p:txBody>
      </p:sp>
      <p:sp>
        <p:nvSpPr>
          <p:cNvPr id="20" name="Text 14"/>
          <p:cNvSpPr/>
          <p:nvPr/>
        </p:nvSpPr>
        <p:spPr>
          <a:xfrm>
            <a:off x="9823371" y="4959072"/>
            <a:ext cx="375987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Забезпечення зв'язку між результатами навчання та управлінськими рішеннями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324124" y="2433161"/>
            <a:ext cx="914995" cy="393502"/>
          </a:xfrm>
          <a:prstGeom prst="roundRect">
            <a:avLst>
              <a:gd name="adj" fmla="val 6388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6449735" y="2495907"/>
            <a:ext cx="66377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РОЗДІЛ 1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6324124" y="2910364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Оцінювання як управлінський механізм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6324124" y="4456271"/>
            <a:ext cx="7468553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У сучасному освітньому процесі оцінювання результатів навчання не може розглядатися як каральний або суто формальний інструмент. Його основна функція полягає не в покаранні за помилки, а у забезпеченні зворотного зв'язку та корекції навчального процесу.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585311"/>
            <a:ext cx="8485942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Три ключові принципи оцінювання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1620083"/>
            <a:ext cx="2983468" cy="29834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865370"/>
            <a:ext cx="337149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Оцінювання не є каральним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5298996"/>
            <a:ext cx="4143732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Мета полягає не у фіксації невдачі студента, а у виявленні рівня сформованості компетентностей. Якщо більшість студентів демонструє низький рівень розуміння певного розділу, це сигнал про необхідність перегляду методів викладання, темпу подачі матеріалу або форм навчальної роботи.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274" y="1620083"/>
            <a:ext cx="2983468" cy="298346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43274" y="4865370"/>
            <a:ext cx="362985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Оцінювання не є формальним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243274" y="5298996"/>
            <a:ext cx="4143732" cy="23452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Результати використовуються для ухвалення управлінських рішень. Аналіз підсумкового контролю може показати систематичні труднощі у застосуванні теоретичних знань на практиці, що обумовлює посилення практичної складової освітнього компонента.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825" y="1620083"/>
            <a:ext cx="2983468" cy="298346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48825" y="4865370"/>
            <a:ext cx="4143851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Оцінювання як інструмент корекції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48825" y="5607010"/>
            <a:ext cx="4143851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Використання чітких критеріїв і рубрик дозволяє відстежувати, на якому етапі виникають труднощі: на рівні розуміння термінології, аналізу інформації чи інтеграції знань. Корекція здійснюється адресно, а не інтуїтивно.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60984"/>
            <a:ext cx="1118877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Фундаментальний принцип управління якістю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686872" y="3090982"/>
            <a:ext cx="4503777" cy="2977634"/>
          </a:xfrm>
          <a:prstGeom prst="roundRect">
            <a:avLst>
              <a:gd name="adj" fmla="val 1055"/>
            </a:avLst>
          </a:prstGeom>
          <a:solidFill>
            <a:srgbClr val="38512F"/>
          </a:solidFill>
          <a:ln/>
        </p:spPr>
      </p:sp>
      <p:sp>
        <p:nvSpPr>
          <p:cNvPr id="4" name="Text 2"/>
          <p:cNvSpPr/>
          <p:nvPr/>
        </p:nvSpPr>
        <p:spPr>
          <a:xfrm>
            <a:off x="896302" y="3300412"/>
            <a:ext cx="4084915" cy="1700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650"/>
              </a:lnSpc>
              <a:buNone/>
            </a:pPr>
            <a:r>
              <a:rPr lang="en-US" sz="53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Ключова теза</a:t>
            </a:r>
            <a:endParaRPr lang="en-US" sz="5350" dirty="0"/>
          </a:p>
        </p:txBody>
      </p:sp>
      <p:sp>
        <p:nvSpPr>
          <p:cNvPr id="5" name="Text 3"/>
          <p:cNvSpPr/>
          <p:nvPr/>
        </p:nvSpPr>
        <p:spPr>
          <a:xfrm>
            <a:off x="896302" y="5210056"/>
            <a:ext cx="4084915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Якщо результат навчання не може бути виміряний, ним неможливо управляти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5558433" y="3279458"/>
            <a:ext cx="8241863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Саме системне, прозоре та аналітичне оцінювання забезпечує можливість підвищення ефективності навчального процесу та управління його якістю.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558433" y="4138017"/>
            <a:ext cx="8241863" cy="1559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Вимірюваність результатів створює базу для прийняття рішень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Систематичний аналіз даних виявляє тенденції та проблемні зони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Прозорість критеріїв забезпечує об'єктивність та справедливість</a:t>
            </a:r>
            <a:endParaRPr lang="en-US" sz="1600" dirty="0"/>
          </a:p>
          <a:p>
            <a:pPr marL="342900" indent="-342900" algn="l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Аналітичний підхід дозволяє проводити цілеспрямовану корекцію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837724" y="1957626"/>
            <a:ext cx="914995" cy="393502"/>
          </a:xfrm>
          <a:prstGeom prst="roundRect">
            <a:avLst>
              <a:gd name="adj" fmla="val 6388"/>
            </a:avLst>
          </a:prstGeom>
          <a:solidFill>
            <a:srgbClr val="E2ECDF"/>
          </a:solidFill>
          <a:ln/>
        </p:spPr>
      </p:sp>
      <p:sp>
        <p:nvSpPr>
          <p:cNvPr id="4" name="Text 1"/>
          <p:cNvSpPr/>
          <p:nvPr/>
        </p:nvSpPr>
        <p:spPr>
          <a:xfrm>
            <a:off x="963335" y="2020372"/>
            <a:ext cx="663773" cy="2680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РОЗДІЛ 2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837724" y="2434828"/>
            <a:ext cx="7468553" cy="18477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Вимоги НАЗЯВО до оцінювання результатів навчання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837724" y="4596646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Вимоги Національного агентства із забезпечення якості вищої освіти до системи оцінювання результатів навчання ґрунтуються на принципі </a:t>
            </a:r>
            <a:r>
              <a:rPr lang="en-US" sz="1600" b="1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відповідності між програмними результатами навчання, формами контролю та критеріями оцінювання.</a:t>
            </a: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Оцінювання розглядається як складова внутрішньої системи забезпечення якості освіти, а не як ізольований елемент навчального процесу.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589359"/>
            <a:ext cx="743211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П'ять ключових вимог НАЗЯВО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1624132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01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837724" y="1957149"/>
            <a:ext cx="4178618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2107525"/>
            <a:ext cx="4178618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Відповідність програмних результатів формам контролю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837724" y="2849166"/>
            <a:ext cx="4178618" cy="20102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Кожен програмний результат має бути перевірюваним, а обрані форми оцінювання — адекватними його змісту. Якщо результат передбачає здатність до аналізу даних, він не може оцінюватися виключно репродуктивним тестуванням.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5225772" y="1624132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02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225772" y="1957149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9" name="Text 7"/>
          <p:cNvSpPr/>
          <p:nvPr/>
        </p:nvSpPr>
        <p:spPr>
          <a:xfrm>
            <a:off x="5225772" y="2107525"/>
            <a:ext cx="4178737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Наявність чітко визначених критеріїв і рубрик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5225772" y="2849166"/>
            <a:ext cx="4178737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Критерії мають бути пов'язані з програмними результатами навчання, а рубрики — деталізувати рівні їх досягнення. Це забезпечує об'єктивність оцінювання та створює єдині підходи до оцінки досягнень.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613940" y="1624132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9613940" y="1957149"/>
            <a:ext cx="4178737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3" name="Text 11"/>
          <p:cNvSpPr/>
          <p:nvPr/>
        </p:nvSpPr>
        <p:spPr>
          <a:xfrm>
            <a:off x="9613940" y="2107525"/>
            <a:ext cx="4178737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Зрозумілість системи оцінювання для здобувачів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9613940" y="2849166"/>
            <a:ext cx="4178737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Студент має заздалегідь знати, за що і за якими критеріями він отримує оцінку, які вимоги висуваються до завдань та яким чином формується підсумковий результат. Така прозорість підвищує мотивацію.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7724" y="5225891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04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837724" y="5558909"/>
            <a:ext cx="6372701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7" name="Text 15"/>
          <p:cNvSpPr/>
          <p:nvPr/>
        </p:nvSpPr>
        <p:spPr>
          <a:xfrm>
            <a:off x="837724" y="5709285"/>
            <a:ext cx="609826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Дотримання принципів академічної доброчесності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837724" y="6142911"/>
            <a:ext cx="6372701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Форми контролю та критерії оцінювання мають мінімізувати можливості для недоброчесної поведінки, а процедури перевірки — бути чітко регламентованими і зрозумілими для всіх учасників процесу.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419856" y="5225891"/>
            <a:ext cx="209431" cy="261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Lora Light" pitchFamily="34" charset="0"/>
                <a:ea typeface="Lora Light" pitchFamily="34" charset="-122"/>
                <a:cs typeface="Lora Light" pitchFamily="34" charset="-120"/>
              </a:rPr>
              <a:t>05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7419856" y="5558909"/>
            <a:ext cx="6372820" cy="22860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21" name="Text 19"/>
          <p:cNvSpPr/>
          <p:nvPr/>
        </p:nvSpPr>
        <p:spPr>
          <a:xfrm>
            <a:off x="7419856" y="5709285"/>
            <a:ext cx="361628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Регулярний зворотний зв'язок</a:t>
            </a:r>
            <a:endParaRPr lang="en-US" sz="1900" dirty="0"/>
          </a:p>
        </p:txBody>
      </p:sp>
      <p:sp>
        <p:nvSpPr>
          <p:cNvPr id="22" name="Text 20"/>
          <p:cNvSpPr/>
          <p:nvPr/>
        </p:nvSpPr>
        <p:spPr>
          <a:xfrm>
            <a:off x="7419856" y="6142911"/>
            <a:ext cx="6372820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Оцінка має супроводжуватися поясненням результатів, що дозволяє студенту усвідомити власні сильні та слабкі сторони і сприяє подальшому вдосконаленню навчальних досягнень.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181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935373"/>
            <a:ext cx="6561534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Системна роль оцінювання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1151811" y="5100995"/>
            <a:ext cx="12640866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Система оцінювання відповідно до вимог НАЗЯВО є не лише інструментом фіксації результатів, а дієвим механізмом забезпечення та підвищення якості освітнього процесу.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837724" y="4865370"/>
            <a:ext cx="22860" cy="1141333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6" name="Text 3"/>
          <p:cNvSpPr/>
          <p:nvPr/>
        </p:nvSpPr>
        <p:spPr>
          <a:xfrm>
            <a:off x="837724" y="6242328"/>
            <a:ext cx="12954952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A363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Саме комплексний підхід до оцінювання, що охоплює всі перелічені аспекти, забезпечує його ефективність як інструменту управління якістю освіти та створює умови для постійного вдосконалення освітнього процесу.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1482</Words>
  <Application>Microsoft Office PowerPoint</Application>
  <PresentationFormat>Произвольный</PresentationFormat>
  <Paragraphs>156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Source Sans 3</vt:lpstr>
      <vt:lpstr>Arial</vt:lpstr>
      <vt:lpstr>-apple-system, BlinkMacSystemFont, Segoe UI, Roboto, Helvetica Neue, Arial, sans-serif Medium</vt:lpstr>
      <vt:lpstr>Lora</vt:lpstr>
      <vt:lpstr>-apple-system, BlinkMacSystemFont, Segoe UI, Roboto, Helvetica Neue, Arial, sans-serif Black</vt:lpstr>
      <vt:lpstr>Lora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Elena</dc:creator>
  <cp:lastModifiedBy>Elena</cp:lastModifiedBy>
  <cp:revision>4</cp:revision>
  <dcterms:created xsi:type="dcterms:W3CDTF">2026-02-21T14:31:06Z</dcterms:created>
  <dcterms:modified xsi:type="dcterms:W3CDTF">2026-02-22T15:06:06Z</dcterms:modified>
</cp:coreProperties>
</file>