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71" r:id="rId15"/>
    <p:sldId id="272" r:id="rId16"/>
    <p:sldId id="273" r:id="rId17"/>
    <p:sldId id="274" r:id="rId18"/>
    <p:sldId id="275" r:id="rId19"/>
    <p:sldId id="276" r:id="rId20"/>
    <p:sldId id="277" r:id="rId21"/>
    <p:sldId id="278" r:id="rId22"/>
    <p:sldId id="279"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123" d="100"/>
          <a:sy n="123" d="100"/>
        </p:scale>
        <p:origin x="114"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98420B-80C6-062D-2A69-0680EF8557CB}"/>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77AA9063-C367-F780-8041-A362ABAD78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3467D03B-9992-F629-93C9-882D37A9955E}"/>
              </a:ext>
            </a:extLst>
          </p:cNvPr>
          <p:cNvSpPr>
            <a:spLocks noGrp="1"/>
          </p:cNvSpPr>
          <p:nvPr>
            <p:ph type="dt" sz="half" idx="10"/>
          </p:nvPr>
        </p:nvSpPr>
        <p:spPr/>
        <p:txBody>
          <a:bodyPr/>
          <a:lstStyle/>
          <a:p>
            <a:fld id="{75DDBC5C-8BEF-487A-975B-D592826E464D}" type="datetimeFigureOut">
              <a:rPr lang="ru-RU" smtClean="0"/>
              <a:t>18.02.2026</a:t>
            </a:fld>
            <a:endParaRPr lang="ru-RU"/>
          </a:p>
        </p:txBody>
      </p:sp>
      <p:sp>
        <p:nvSpPr>
          <p:cNvPr id="5" name="Нижний колонтитул 4">
            <a:extLst>
              <a:ext uri="{FF2B5EF4-FFF2-40B4-BE49-F238E27FC236}">
                <a16:creationId xmlns:a16="http://schemas.microsoft.com/office/drawing/2014/main" id="{62BB78DE-1771-4901-E52C-C1B1EA4CFB8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AB0ADBD-8B15-C93E-5463-8373AF35DD2B}"/>
              </a:ext>
            </a:extLst>
          </p:cNvPr>
          <p:cNvSpPr>
            <a:spLocks noGrp="1"/>
          </p:cNvSpPr>
          <p:nvPr>
            <p:ph type="sldNum" sz="quarter" idx="12"/>
          </p:nvPr>
        </p:nvSpPr>
        <p:spPr/>
        <p:txBody>
          <a:bodyPr/>
          <a:lstStyle/>
          <a:p>
            <a:fld id="{C7F48128-A499-4C47-B241-5B808B66533F}" type="slidenum">
              <a:rPr lang="ru-RU" smtClean="0"/>
              <a:t>‹#›</a:t>
            </a:fld>
            <a:endParaRPr lang="ru-RU"/>
          </a:p>
        </p:txBody>
      </p:sp>
    </p:spTree>
    <p:extLst>
      <p:ext uri="{BB962C8B-B14F-4D97-AF65-F5344CB8AC3E}">
        <p14:creationId xmlns:p14="http://schemas.microsoft.com/office/powerpoint/2010/main" val="1213808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664E11-CBBB-7B49-1576-8C0C6957956B}"/>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F180FC52-5451-AAE5-97F1-A962B1F9B92A}"/>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B7506C1-8AA8-26AF-4D61-37F7AC1F19C9}"/>
              </a:ext>
            </a:extLst>
          </p:cNvPr>
          <p:cNvSpPr>
            <a:spLocks noGrp="1"/>
          </p:cNvSpPr>
          <p:nvPr>
            <p:ph type="dt" sz="half" idx="10"/>
          </p:nvPr>
        </p:nvSpPr>
        <p:spPr/>
        <p:txBody>
          <a:bodyPr/>
          <a:lstStyle/>
          <a:p>
            <a:fld id="{75DDBC5C-8BEF-487A-975B-D592826E464D}" type="datetimeFigureOut">
              <a:rPr lang="ru-RU" smtClean="0"/>
              <a:t>18.02.2026</a:t>
            </a:fld>
            <a:endParaRPr lang="ru-RU"/>
          </a:p>
        </p:txBody>
      </p:sp>
      <p:sp>
        <p:nvSpPr>
          <p:cNvPr id="5" name="Нижний колонтитул 4">
            <a:extLst>
              <a:ext uri="{FF2B5EF4-FFF2-40B4-BE49-F238E27FC236}">
                <a16:creationId xmlns:a16="http://schemas.microsoft.com/office/drawing/2014/main" id="{E2B92904-CA8D-F348-E420-58033CC56CA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D26F6E3-3026-6041-C65E-DC157A634BD9}"/>
              </a:ext>
            </a:extLst>
          </p:cNvPr>
          <p:cNvSpPr>
            <a:spLocks noGrp="1"/>
          </p:cNvSpPr>
          <p:nvPr>
            <p:ph type="sldNum" sz="quarter" idx="12"/>
          </p:nvPr>
        </p:nvSpPr>
        <p:spPr/>
        <p:txBody>
          <a:bodyPr/>
          <a:lstStyle/>
          <a:p>
            <a:fld id="{C7F48128-A499-4C47-B241-5B808B66533F}" type="slidenum">
              <a:rPr lang="ru-RU" smtClean="0"/>
              <a:t>‹#›</a:t>
            </a:fld>
            <a:endParaRPr lang="ru-RU"/>
          </a:p>
        </p:txBody>
      </p:sp>
    </p:spTree>
    <p:extLst>
      <p:ext uri="{BB962C8B-B14F-4D97-AF65-F5344CB8AC3E}">
        <p14:creationId xmlns:p14="http://schemas.microsoft.com/office/powerpoint/2010/main" val="1395782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28DF75A5-FB76-B133-4C2B-ABA0FA03B835}"/>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51A88C0F-7B09-DF7F-9E23-E5AD219AFB0A}"/>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778629F-25AA-37C6-38C2-BF5F2F631EFB}"/>
              </a:ext>
            </a:extLst>
          </p:cNvPr>
          <p:cNvSpPr>
            <a:spLocks noGrp="1"/>
          </p:cNvSpPr>
          <p:nvPr>
            <p:ph type="dt" sz="half" idx="10"/>
          </p:nvPr>
        </p:nvSpPr>
        <p:spPr/>
        <p:txBody>
          <a:bodyPr/>
          <a:lstStyle/>
          <a:p>
            <a:fld id="{75DDBC5C-8BEF-487A-975B-D592826E464D}" type="datetimeFigureOut">
              <a:rPr lang="ru-RU" smtClean="0"/>
              <a:t>18.02.2026</a:t>
            </a:fld>
            <a:endParaRPr lang="ru-RU"/>
          </a:p>
        </p:txBody>
      </p:sp>
      <p:sp>
        <p:nvSpPr>
          <p:cNvPr id="5" name="Нижний колонтитул 4">
            <a:extLst>
              <a:ext uri="{FF2B5EF4-FFF2-40B4-BE49-F238E27FC236}">
                <a16:creationId xmlns:a16="http://schemas.microsoft.com/office/drawing/2014/main" id="{CBC6CF49-8CC1-F929-9115-6113E0110F6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1E1CD72-A6D0-6C66-AF53-EC5FF143876B}"/>
              </a:ext>
            </a:extLst>
          </p:cNvPr>
          <p:cNvSpPr>
            <a:spLocks noGrp="1"/>
          </p:cNvSpPr>
          <p:nvPr>
            <p:ph type="sldNum" sz="quarter" idx="12"/>
          </p:nvPr>
        </p:nvSpPr>
        <p:spPr/>
        <p:txBody>
          <a:bodyPr/>
          <a:lstStyle/>
          <a:p>
            <a:fld id="{C7F48128-A499-4C47-B241-5B808B66533F}" type="slidenum">
              <a:rPr lang="ru-RU" smtClean="0"/>
              <a:t>‹#›</a:t>
            </a:fld>
            <a:endParaRPr lang="ru-RU"/>
          </a:p>
        </p:txBody>
      </p:sp>
    </p:spTree>
    <p:extLst>
      <p:ext uri="{BB962C8B-B14F-4D97-AF65-F5344CB8AC3E}">
        <p14:creationId xmlns:p14="http://schemas.microsoft.com/office/powerpoint/2010/main" val="3821571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39B2B3-642F-F341-2F6E-8B873D45BF1C}"/>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A51D3223-5EA8-0384-3F31-1E40CA150B6C}"/>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8997A68-8022-AA5A-EAC0-0A3CF3173E80}"/>
              </a:ext>
            </a:extLst>
          </p:cNvPr>
          <p:cNvSpPr>
            <a:spLocks noGrp="1"/>
          </p:cNvSpPr>
          <p:nvPr>
            <p:ph type="dt" sz="half" idx="10"/>
          </p:nvPr>
        </p:nvSpPr>
        <p:spPr/>
        <p:txBody>
          <a:bodyPr/>
          <a:lstStyle/>
          <a:p>
            <a:fld id="{75DDBC5C-8BEF-487A-975B-D592826E464D}" type="datetimeFigureOut">
              <a:rPr lang="ru-RU" smtClean="0"/>
              <a:t>18.02.2026</a:t>
            </a:fld>
            <a:endParaRPr lang="ru-RU"/>
          </a:p>
        </p:txBody>
      </p:sp>
      <p:sp>
        <p:nvSpPr>
          <p:cNvPr id="5" name="Нижний колонтитул 4">
            <a:extLst>
              <a:ext uri="{FF2B5EF4-FFF2-40B4-BE49-F238E27FC236}">
                <a16:creationId xmlns:a16="http://schemas.microsoft.com/office/drawing/2014/main" id="{580F6DA1-B282-E467-53F7-D8C227B520B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5C1BEB8-D264-FE68-AFEB-C93374D3D0DC}"/>
              </a:ext>
            </a:extLst>
          </p:cNvPr>
          <p:cNvSpPr>
            <a:spLocks noGrp="1"/>
          </p:cNvSpPr>
          <p:nvPr>
            <p:ph type="sldNum" sz="quarter" idx="12"/>
          </p:nvPr>
        </p:nvSpPr>
        <p:spPr/>
        <p:txBody>
          <a:bodyPr/>
          <a:lstStyle/>
          <a:p>
            <a:fld id="{C7F48128-A499-4C47-B241-5B808B66533F}" type="slidenum">
              <a:rPr lang="ru-RU" smtClean="0"/>
              <a:t>‹#›</a:t>
            </a:fld>
            <a:endParaRPr lang="ru-RU"/>
          </a:p>
        </p:txBody>
      </p:sp>
    </p:spTree>
    <p:extLst>
      <p:ext uri="{BB962C8B-B14F-4D97-AF65-F5344CB8AC3E}">
        <p14:creationId xmlns:p14="http://schemas.microsoft.com/office/powerpoint/2010/main" val="2329484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BA2AEF3-1445-FA7A-39E5-C70B317E3096}"/>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963A56AC-83A9-97F7-FB92-038AABCD2F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0B8EBFF5-C311-792B-23A1-45FE07B65C61}"/>
              </a:ext>
            </a:extLst>
          </p:cNvPr>
          <p:cNvSpPr>
            <a:spLocks noGrp="1"/>
          </p:cNvSpPr>
          <p:nvPr>
            <p:ph type="dt" sz="half" idx="10"/>
          </p:nvPr>
        </p:nvSpPr>
        <p:spPr/>
        <p:txBody>
          <a:bodyPr/>
          <a:lstStyle/>
          <a:p>
            <a:fld id="{75DDBC5C-8BEF-487A-975B-D592826E464D}" type="datetimeFigureOut">
              <a:rPr lang="ru-RU" smtClean="0"/>
              <a:t>18.02.2026</a:t>
            </a:fld>
            <a:endParaRPr lang="ru-RU"/>
          </a:p>
        </p:txBody>
      </p:sp>
      <p:sp>
        <p:nvSpPr>
          <p:cNvPr id="5" name="Нижний колонтитул 4">
            <a:extLst>
              <a:ext uri="{FF2B5EF4-FFF2-40B4-BE49-F238E27FC236}">
                <a16:creationId xmlns:a16="http://schemas.microsoft.com/office/drawing/2014/main" id="{51DBB31A-56EF-144D-3C5F-711271F89F6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37BAC5A-CE70-D908-7076-D7CD158196A4}"/>
              </a:ext>
            </a:extLst>
          </p:cNvPr>
          <p:cNvSpPr>
            <a:spLocks noGrp="1"/>
          </p:cNvSpPr>
          <p:nvPr>
            <p:ph type="sldNum" sz="quarter" idx="12"/>
          </p:nvPr>
        </p:nvSpPr>
        <p:spPr/>
        <p:txBody>
          <a:bodyPr/>
          <a:lstStyle/>
          <a:p>
            <a:fld id="{C7F48128-A499-4C47-B241-5B808B66533F}" type="slidenum">
              <a:rPr lang="ru-RU" smtClean="0"/>
              <a:t>‹#›</a:t>
            </a:fld>
            <a:endParaRPr lang="ru-RU"/>
          </a:p>
        </p:txBody>
      </p:sp>
    </p:spTree>
    <p:extLst>
      <p:ext uri="{BB962C8B-B14F-4D97-AF65-F5344CB8AC3E}">
        <p14:creationId xmlns:p14="http://schemas.microsoft.com/office/powerpoint/2010/main" val="1842268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9114EF-A8D7-1511-85C0-B2472AE1EAC1}"/>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1B9E922B-7E58-A41A-C3A2-5C619866FFE8}"/>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632952D1-7AAE-19C6-59BB-39F4817C12DF}"/>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49D57275-221B-8B5E-7588-7A39E414E593}"/>
              </a:ext>
            </a:extLst>
          </p:cNvPr>
          <p:cNvSpPr>
            <a:spLocks noGrp="1"/>
          </p:cNvSpPr>
          <p:nvPr>
            <p:ph type="dt" sz="half" idx="10"/>
          </p:nvPr>
        </p:nvSpPr>
        <p:spPr/>
        <p:txBody>
          <a:bodyPr/>
          <a:lstStyle/>
          <a:p>
            <a:fld id="{75DDBC5C-8BEF-487A-975B-D592826E464D}" type="datetimeFigureOut">
              <a:rPr lang="ru-RU" smtClean="0"/>
              <a:t>18.02.2026</a:t>
            </a:fld>
            <a:endParaRPr lang="ru-RU"/>
          </a:p>
        </p:txBody>
      </p:sp>
      <p:sp>
        <p:nvSpPr>
          <p:cNvPr id="6" name="Нижний колонтитул 5">
            <a:extLst>
              <a:ext uri="{FF2B5EF4-FFF2-40B4-BE49-F238E27FC236}">
                <a16:creationId xmlns:a16="http://schemas.microsoft.com/office/drawing/2014/main" id="{08A6D8EC-F47B-BCA4-1206-FB1C459BBAFB}"/>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0DD6C7D-90E3-3302-3E8C-874B38C70750}"/>
              </a:ext>
            </a:extLst>
          </p:cNvPr>
          <p:cNvSpPr>
            <a:spLocks noGrp="1"/>
          </p:cNvSpPr>
          <p:nvPr>
            <p:ph type="sldNum" sz="quarter" idx="12"/>
          </p:nvPr>
        </p:nvSpPr>
        <p:spPr/>
        <p:txBody>
          <a:bodyPr/>
          <a:lstStyle/>
          <a:p>
            <a:fld id="{C7F48128-A499-4C47-B241-5B808B66533F}" type="slidenum">
              <a:rPr lang="ru-RU" smtClean="0"/>
              <a:t>‹#›</a:t>
            </a:fld>
            <a:endParaRPr lang="ru-RU"/>
          </a:p>
        </p:txBody>
      </p:sp>
    </p:spTree>
    <p:extLst>
      <p:ext uri="{BB962C8B-B14F-4D97-AF65-F5344CB8AC3E}">
        <p14:creationId xmlns:p14="http://schemas.microsoft.com/office/powerpoint/2010/main" val="3441915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9B4DBB-5D66-8E4B-294A-9AF748F31101}"/>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7B7C9CCF-A223-FE3D-D108-EBCDC7A00A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22306D3C-877C-DC7E-3B35-B3F6E2DCD4EE}"/>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5608394A-E72A-0682-F3A8-956857BEF9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E2D2E464-AED3-262C-FA35-AE3D260A69D4}"/>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12C20FDC-49AA-BE31-54A1-31F4CC6FE035}"/>
              </a:ext>
            </a:extLst>
          </p:cNvPr>
          <p:cNvSpPr>
            <a:spLocks noGrp="1"/>
          </p:cNvSpPr>
          <p:nvPr>
            <p:ph type="dt" sz="half" idx="10"/>
          </p:nvPr>
        </p:nvSpPr>
        <p:spPr/>
        <p:txBody>
          <a:bodyPr/>
          <a:lstStyle/>
          <a:p>
            <a:fld id="{75DDBC5C-8BEF-487A-975B-D592826E464D}" type="datetimeFigureOut">
              <a:rPr lang="ru-RU" smtClean="0"/>
              <a:t>18.02.2026</a:t>
            </a:fld>
            <a:endParaRPr lang="ru-RU"/>
          </a:p>
        </p:txBody>
      </p:sp>
      <p:sp>
        <p:nvSpPr>
          <p:cNvPr id="8" name="Нижний колонтитул 7">
            <a:extLst>
              <a:ext uri="{FF2B5EF4-FFF2-40B4-BE49-F238E27FC236}">
                <a16:creationId xmlns:a16="http://schemas.microsoft.com/office/drawing/2014/main" id="{3552024A-F48D-2E10-671D-A59D02DF7FF1}"/>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9E9E0791-EAE6-B82B-ADA8-60ABA2C27B1F}"/>
              </a:ext>
            </a:extLst>
          </p:cNvPr>
          <p:cNvSpPr>
            <a:spLocks noGrp="1"/>
          </p:cNvSpPr>
          <p:nvPr>
            <p:ph type="sldNum" sz="quarter" idx="12"/>
          </p:nvPr>
        </p:nvSpPr>
        <p:spPr/>
        <p:txBody>
          <a:bodyPr/>
          <a:lstStyle/>
          <a:p>
            <a:fld id="{C7F48128-A499-4C47-B241-5B808B66533F}" type="slidenum">
              <a:rPr lang="ru-RU" smtClean="0"/>
              <a:t>‹#›</a:t>
            </a:fld>
            <a:endParaRPr lang="ru-RU"/>
          </a:p>
        </p:txBody>
      </p:sp>
    </p:spTree>
    <p:extLst>
      <p:ext uri="{BB962C8B-B14F-4D97-AF65-F5344CB8AC3E}">
        <p14:creationId xmlns:p14="http://schemas.microsoft.com/office/powerpoint/2010/main" val="265456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236291-3D6F-EC60-AD5A-85E564CD273A}"/>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34C79FED-AF91-6A00-896A-5BF2D272E39E}"/>
              </a:ext>
            </a:extLst>
          </p:cNvPr>
          <p:cNvSpPr>
            <a:spLocks noGrp="1"/>
          </p:cNvSpPr>
          <p:nvPr>
            <p:ph type="dt" sz="half" idx="10"/>
          </p:nvPr>
        </p:nvSpPr>
        <p:spPr/>
        <p:txBody>
          <a:bodyPr/>
          <a:lstStyle/>
          <a:p>
            <a:fld id="{75DDBC5C-8BEF-487A-975B-D592826E464D}" type="datetimeFigureOut">
              <a:rPr lang="ru-RU" smtClean="0"/>
              <a:t>18.02.2026</a:t>
            </a:fld>
            <a:endParaRPr lang="ru-RU"/>
          </a:p>
        </p:txBody>
      </p:sp>
      <p:sp>
        <p:nvSpPr>
          <p:cNvPr id="4" name="Нижний колонтитул 3">
            <a:extLst>
              <a:ext uri="{FF2B5EF4-FFF2-40B4-BE49-F238E27FC236}">
                <a16:creationId xmlns:a16="http://schemas.microsoft.com/office/drawing/2014/main" id="{69B7C1D8-2D9C-D07E-B325-A9FFC1BA0B3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54DA8B1E-A0E6-AF63-A772-A5DED6E811D0}"/>
              </a:ext>
            </a:extLst>
          </p:cNvPr>
          <p:cNvSpPr>
            <a:spLocks noGrp="1"/>
          </p:cNvSpPr>
          <p:nvPr>
            <p:ph type="sldNum" sz="quarter" idx="12"/>
          </p:nvPr>
        </p:nvSpPr>
        <p:spPr/>
        <p:txBody>
          <a:bodyPr/>
          <a:lstStyle/>
          <a:p>
            <a:fld id="{C7F48128-A499-4C47-B241-5B808B66533F}" type="slidenum">
              <a:rPr lang="ru-RU" smtClean="0"/>
              <a:t>‹#›</a:t>
            </a:fld>
            <a:endParaRPr lang="ru-RU"/>
          </a:p>
        </p:txBody>
      </p:sp>
    </p:spTree>
    <p:extLst>
      <p:ext uri="{BB962C8B-B14F-4D97-AF65-F5344CB8AC3E}">
        <p14:creationId xmlns:p14="http://schemas.microsoft.com/office/powerpoint/2010/main" val="4098387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91AD430-26E1-58A4-E66B-894B99023618}"/>
              </a:ext>
            </a:extLst>
          </p:cNvPr>
          <p:cNvSpPr>
            <a:spLocks noGrp="1"/>
          </p:cNvSpPr>
          <p:nvPr>
            <p:ph type="dt" sz="half" idx="10"/>
          </p:nvPr>
        </p:nvSpPr>
        <p:spPr/>
        <p:txBody>
          <a:bodyPr/>
          <a:lstStyle/>
          <a:p>
            <a:fld id="{75DDBC5C-8BEF-487A-975B-D592826E464D}" type="datetimeFigureOut">
              <a:rPr lang="ru-RU" smtClean="0"/>
              <a:t>18.02.2026</a:t>
            </a:fld>
            <a:endParaRPr lang="ru-RU"/>
          </a:p>
        </p:txBody>
      </p:sp>
      <p:sp>
        <p:nvSpPr>
          <p:cNvPr id="3" name="Нижний колонтитул 2">
            <a:extLst>
              <a:ext uri="{FF2B5EF4-FFF2-40B4-BE49-F238E27FC236}">
                <a16:creationId xmlns:a16="http://schemas.microsoft.com/office/drawing/2014/main" id="{5BC0FE44-3EEF-A1B0-2AAC-9EC8DA52A875}"/>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BAAF4C39-688F-F83C-5BB7-0D51EC1E83EE}"/>
              </a:ext>
            </a:extLst>
          </p:cNvPr>
          <p:cNvSpPr>
            <a:spLocks noGrp="1"/>
          </p:cNvSpPr>
          <p:nvPr>
            <p:ph type="sldNum" sz="quarter" idx="12"/>
          </p:nvPr>
        </p:nvSpPr>
        <p:spPr/>
        <p:txBody>
          <a:bodyPr/>
          <a:lstStyle/>
          <a:p>
            <a:fld id="{C7F48128-A499-4C47-B241-5B808B66533F}" type="slidenum">
              <a:rPr lang="ru-RU" smtClean="0"/>
              <a:t>‹#›</a:t>
            </a:fld>
            <a:endParaRPr lang="ru-RU"/>
          </a:p>
        </p:txBody>
      </p:sp>
    </p:spTree>
    <p:extLst>
      <p:ext uri="{BB962C8B-B14F-4D97-AF65-F5344CB8AC3E}">
        <p14:creationId xmlns:p14="http://schemas.microsoft.com/office/powerpoint/2010/main" val="754227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AAD6B1-4623-F81D-386A-4EC9EB8395B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8227D28F-0664-81FF-16C9-0139751AE6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E87E70B-D8C8-DD32-3BAE-5E68F32369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0305869-6B89-12A9-C5DE-6809E1153D49}"/>
              </a:ext>
            </a:extLst>
          </p:cNvPr>
          <p:cNvSpPr>
            <a:spLocks noGrp="1"/>
          </p:cNvSpPr>
          <p:nvPr>
            <p:ph type="dt" sz="half" idx="10"/>
          </p:nvPr>
        </p:nvSpPr>
        <p:spPr/>
        <p:txBody>
          <a:bodyPr/>
          <a:lstStyle/>
          <a:p>
            <a:fld id="{75DDBC5C-8BEF-487A-975B-D592826E464D}" type="datetimeFigureOut">
              <a:rPr lang="ru-RU" smtClean="0"/>
              <a:t>18.02.2026</a:t>
            </a:fld>
            <a:endParaRPr lang="ru-RU"/>
          </a:p>
        </p:txBody>
      </p:sp>
      <p:sp>
        <p:nvSpPr>
          <p:cNvPr id="6" name="Нижний колонтитул 5">
            <a:extLst>
              <a:ext uri="{FF2B5EF4-FFF2-40B4-BE49-F238E27FC236}">
                <a16:creationId xmlns:a16="http://schemas.microsoft.com/office/drawing/2014/main" id="{0E6BD88A-CB7C-6FDA-A0D3-1CC433972D7F}"/>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EE3E644-61F1-0E92-EC15-703ECFA12EFE}"/>
              </a:ext>
            </a:extLst>
          </p:cNvPr>
          <p:cNvSpPr>
            <a:spLocks noGrp="1"/>
          </p:cNvSpPr>
          <p:nvPr>
            <p:ph type="sldNum" sz="quarter" idx="12"/>
          </p:nvPr>
        </p:nvSpPr>
        <p:spPr/>
        <p:txBody>
          <a:bodyPr/>
          <a:lstStyle/>
          <a:p>
            <a:fld id="{C7F48128-A499-4C47-B241-5B808B66533F}" type="slidenum">
              <a:rPr lang="ru-RU" smtClean="0"/>
              <a:t>‹#›</a:t>
            </a:fld>
            <a:endParaRPr lang="ru-RU"/>
          </a:p>
        </p:txBody>
      </p:sp>
    </p:spTree>
    <p:extLst>
      <p:ext uri="{BB962C8B-B14F-4D97-AF65-F5344CB8AC3E}">
        <p14:creationId xmlns:p14="http://schemas.microsoft.com/office/powerpoint/2010/main" val="2167213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2FE16C-677F-0184-E8F7-9806DFFC204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D54CF3C5-8ACE-12F1-78E0-60B98B6C25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BC6B406E-D77E-D204-D6BD-AE3AEF4BF5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EEAB81F-8990-4245-7C12-304C71667A9B}"/>
              </a:ext>
            </a:extLst>
          </p:cNvPr>
          <p:cNvSpPr>
            <a:spLocks noGrp="1"/>
          </p:cNvSpPr>
          <p:nvPr>
            <p:ph type="dt" sz="half" idx="10"/>
          </p:nvPr>
        </p:nvSpPr>
        <p:spPr/>
        <p:txBody>
          <a:bodyPr/>
          <a:lstStyle/>
          <a:p>
            <a:fld id="{75DDBC5C-8BEF-487A-975B-D592826E464D}" type="datetimeFigureOut">
              <a:rPr lang="ru-RU" smtClean="0"/>
              <a:t>18.02.2026</a:t>
            </a:fld>
            <a:endParaRPr lang="ru-RU"/>
          </a:p>
        </p:txBody>
      </p:sp>
      <p:sp>
        <p:nvSpPr>
          <p:cNvPr id="6" name="Нижний колонтитул 5">
            <a:extLst>
              <a:ext uri="{FF2B5EF4-FFF2-40B4-BE49-F238E27FC236}">
                <a16:creationId xmlns:a16="http://schemas.microsoft.com/office/drawing/2014/main" id="{0F76F0E7-7F8E-90DC-50D3-954C503012F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DCB3CBF7-0DF6-B7B6-298F-76AB727EDF7B}"/>
              </a:ext>
            </a:extLst>
          </p:cNvPr>
          <p:cNvSpPr>
            <a:spLocks noGrp="1"/>
          </p:cNvSpPr>
          <p:nvPr>
            <p:ph type="sldNum" sz="quarter" idx="12"/>
          </p:nvPr>
        </p:nvSpPr>
        <p:spPr/>
        <p:txBody>
          <a:bodyPr/>
          <a:lstStyle/>
          <a:p>
            <a:fld id="{C7F48128-A499-4C47-B241-5B808B66533F}" type="slidenum">
              <a:rPr lang="ru-RU" smtClean="0"/>
              <a:t>‹#›</a:t>
            </a:fld>
            <a:endParaRPr lang="ru-RU"/>
          </a:p>
        </p:txBody>
      </p:sp>
    </p:spTree>
    <p:extLst>
      <p:ext uri="{BB962C8B-B14F-4D97-AF65-F5344CB8AC3E}">
        <p14:creationId xmlns:p14="http://schemas.microsoft.com/office/powerpoint/2010/main" val="1481499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BFC4FCB-E2A1-7D54-1184-9A01AB75AF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7F12A94C-0161-5850-8007-76D5C89DC7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B6FCB97-4377-F024-19E4-CB0F1D4F3E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DDBC5C-8BEF-487A-975B-D592826E464D}" type="datetimeFigureOut">
              <a:rPr lang="ru-RU" smtClean="0"/>
              <a:t>18.02.2026</a:t>
            </a:fld>
            <a:endParaRPr lang="ru-RU"/>
          </a:p>
        </p:txBody>
      </p:sp>
      <p:sp>
        <p:nvSpPr>
          <p:cNvPr id="5" name="Нижний колонтитул 4">
            <a:extLst>
              <a:ext uri="{FF2B5EF4-FFF2-40B4-BE49-F238E27FC236}">
                <a16:creationId xmlns:a16="http://schemas.microsoft.com/office/drawing/2014/main" id="{E4A5570F-A79A-7BDD-A0CF-2EE5FE250A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67487829-6C90-E93D-258A-11CA049565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F48128-A499-4C47-B241-5B808B66533F}" type="slidenum">
              <a:rPr lang="ru-RU" smtClean="0"/>
              <a:t>‹#›</a:t>
            </a:fld>
            <a:endParaRPr lang="ru-RU"/>
          </a:p>
        </p:txBody>
      </p:sp>
    </p:spTree>
    <p:extLst>
      <p:ext uri="{BB962C8B-B14F-4D97-AF65-F5344CB8AC3E}">
        <p14:creationId xmlns:p14="http://schemas.microsoft.com/office/powerpoint/2010/main" val="2466759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2F6CCD-FAED-4EBD-7F5C-07E7BFB91AF9}"/>
              </a:ext>
            </a:extLst>
          </p:cNvPr>
          <p:cNvSpPr>
            <a:spLocks noGrp="1"/>
          </p:cNvSpPr>
          <p:nvPr>
            <p:ph type="ctrTitle"/>
          </p:nvPr>
        </p:nvSpPr>
        <p:spPr>
          <a:xfrm>
            <a:off x="1524000" y="1122362"/>
            <a:ext cx="9144000" cy="3801329"/>
          </a:xfrm>
        </p:spPr>
        <p:txBody>
          <a:bodyPr>
            <a:normAutofit fontScale="90000"/>
          </a:bodyPr>
          <a:lstStyle/>
          <a:p>
            <a:r>
              <a:rPr lang="uk-UA" b="0" i="0" dirty="0">
                <a:solidFill>
                  <a:srgbClr val="0D0D0D"/>
                </a:solidFill>
                <a:effectLst/>
                <a:highlight>
                  <a:srgbClr val="FFFFFF"/>
                </a:highlight>
                <a:latin typeface="Times New Roman" panose="02020603050405020304" pitchFamily="18" charset="0"/>
                <a:cs typeface="Times New Roman" panose="02020603050405020304" pitchFamily="18" charset="0"/>
              </a:rPr>
              <a:t>Етика та методи уникнення плагіату в академічних роботах: стратегії написання курсових та дипломних робіт</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468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2FCDFC5-EDE0-69E9-A57F-2CF1D2C061BE}"/>
              </a:ext>
            </a:extLst>
          </p:cNvPr>
          <p:cNvSpPr>
            <a:spLocks noGrp="1"/>
          </p:cNvSpPr>
          <p:nvPr>
            <p:ph idx="1"/>
          </p:nvPr>
        </p:nvSpPr>
        <p:spPr>
          <a:xfrm>
            <a:off x="838200" y="379828"/>
            <a:ext cx="10515600" cy="5797135"/>
          </a:xfrm>
        </p:spPr>
        <p:txBody>
          <a:bodyPr>
            <a:normAutofit fontScale="85000" lnSpcReduction="20000"/>
          </a:bodyPr>
          <a:lstStyle/>
          <a:p>
            <a:pPr marL="0" indent="0" algn="l">
              <a:buNone/>
            </a:pPr>
            <a:r>
              <a:rPr lang="uk-UA" b="1" i="0" dirty="0">
                <a:solidFill>
                  <a:srgbClr val="0D0D0D"/>
                </a:solidFill>
                <a:effectLst/>
                <a:highlight>
                  <a:srgbClr val="FFFFFF"/>
                </a:highlight>
                <a:latin typeface="Söhne"/>
              </a:rPr>
              <a:t>Писати наукову роботу без плагіату за допомогою методу "</a:t>
            </a:r>
            <a:r>
              <a:rPr lang="uk-UA" b="1" i="0" dirty="0" err="1">
                <a:solidFill>
                  <a:srgbClr val="0D0D0D"/>
                </a:solidFill>
                <a:effectLst/>
                <a:highlight>
                  <a:srgbClr val="FFFFFF"/>
                </a:highlight>
                <a:latin typeface="Söhne"/>
              </a:rPr>
              <a:t>шинглу</a:t>
            </a:r>
            <a:endParaRPr lang="uk-UA" b="1" i="0" dirty="0">
              <a:solidFill>
                <a:srgbClr val="0D0D0D"/>
              </a:solidFill>
              <a:effectLst/>
              <a:highlight>
                <a:srgbClr val="FFFFFF"/>
              </a:highlight>
              <a:latin typeface="Söhne"/>
            </a:endParaRPr>
          </a:p>
          <a:p>
            <a:pPr marL="0" indent="0" algn="l">
              <a:buNone/>
            </a:pPr>
            <a:endParaRPr lang="uk-UA" b="0" i="0" dirty="0">
              <a:solidFill>
                <a:srgbClr val="0D0D0D"/>
              </a:solidFill>
              <a:effectLst/>
              <a:highlight>
                <a:srgbClr val="FFFFFF"/>
              </a:highlight>
              <a:latin typeface="Söhne"/>
            </a:endParaRPr>
          </a:p>
          <a:p>
            <a:pPr marL="0" indent="0" algn="l">
              <a:buNone/>
            </a:pPr>
            <a:r>
              <a:rPr lang="uk-UA" b="0" i="0" dirty="0">
                <a:solidFill>
                  <a:srgbClr val="0D0D0D"/>
                </a:solidFill>
                <a:effectLst/>
                <a:highlight>
                  <a:srgbClr val="FFFFFF"/>
                </a:highlight>
                <a:latin typeface="Söhne"/>
              </a:rPr>
              <a:t>Метод "</a:t>
            </a:r>
            <a:r>
              <a:rPr lang="uk-UA" b="0" i="0" dirty="0" err="1">
                <a:solidFill>
                  <a:srgbClr val="0D0D0D"/>
                </a:solidFill>
                <a:effectLst/>
                <a:highlight>
                  <a:srgbClr val="FFFFFF"/>
                </a:highlight>
                <a:latin typeface="Söhne"/>
              </a:rPr>
              <a:t>шинглу</a:t>
            </a:r>
            <a:r>
              <a:rPr lang="uk-UA" b="0" i="0" dirty="0">
                <a:solidFill>
                  <a:srgbClr val="0D0D0D"/>
                </a:solidFill>
                <a:effectLst/>
                <a:highlight>
                  <a:srgbClr val="FFFFFF"/>
                </a:highlight>
                <a:latin typeface="Söhne"/>
              </a:rPr>
              <a:t>" використовується для аналізу унікальності тексту. Він розбиває текст на невеликі фрагменти (зазвичай 2-3 слова), які називаються "</a:t>
            </a:r>
            <a:r>
              <a:rPr lang="uk-UA" b="0" i="0" dirty="0" err="1">
                <a:solidFill>
                  <a:srgbClr val="0D0D0D"/>
                </a:solidFill>
                <a:effectLst/>
                <a:highlight>
                  <a:srgbClr val="FFFFFF"/>
                </a:highlight>
                <a:latin typeface="Söhne"/>
              </a:rPr>
              <a:t>шинглами</a:t>
            </a:r>
            <a:r>
              <a:rPr lang="uk-UA" b="0" i="0" dirty="0">
                <a:solidFill>
                  <a:srgbClr val="0D0D0D"/>
                </a:solidFill>
                <a:effectLst/>
                <a:highlight>
                  <a:srgbClr val="FFFFFF"/>
                </a:highlight>
                <a:latin typeface="Söhne"/>
              </a:rPr>
              <a:t>".</a:t>
            </a:r>
          </a:p>
          <a:p>
            <a:pPr marL="0" indent="0" algn="l">
              <a:buNone/>
            </a:pPr>
            <a:endParaRPr lang="uk-UA" b="0" i="0" dirty="0">
              <a:solidFill>
                <a:srgbClr val="0D0D0D"/>
              </a:solidFill>
              <a:effectLst/>
              <a:highlight>
                <a:srgbClr val="FFFFFF"/>
              </a:highlight>
              <a:latin typeface="Söhne"/>
            </a:endParaRPr>
          </a:p>
          <a:p>
            <a:pPr marL="0" indent="0" algn="l">
              <a:buNone/>
            </a:pPr>
            <a:r>
              <a:rPr lang="uk-UA" b="0" i="0" dirty="0">
                <a:solidFill>
                  <a:srgbClr val="0D0D0D"/>
                </a:solidFill>
                <a:effectLst/>
                <a:highlight>
                  <a:srgbClr val="FFFFFF"/>
                </a:highlight>
                <a:latin typeface="Söhne"/>
              </a:rPr>
              <a:t>Спочатку текст розбивається на </a:t>
            </a:r>
            <a:r>
              <a:rPr lang="uk-UA" b="0" i="0" dirty="0" err="1">
                <a:solidFill>
                  <a:srgbClr val="0D0D0D"/>
                </a:solidFill>
                <a:effectLst/>
                <a:highlight>
                  <a:srgbClr val="FFFFFF"/>
                </a:highlight>
                <a:latin typeface="Söhne"/>
              </a:rPr>
              <a:t>шингли</a:t>
            </a:r>
            <a:r>
              <a:rPr lang="uk-UA" b="0" i="0" dirty="0">
                <a:solidFill>
                  <a:srgbClr val="0D0D0D"/>
                </a:solidFill>
                <a:effectLst/>
                <a:highlight>
                  <a:srgbClr val="FFFFFF"/>
                </a:highlight>
                <a:latin typeface="Söhne"/>
              </a:rPr>
              <a:t>, що дозволяє представити його у вигляді послідовності цих фрагментів.</a:t>
            </a:r>
          </a:p>
          <a:p>
            <a:pPr marL="0" indent="0" algn="l">
              <a:buNone/>
            </a:pPr>
            <a:r>
              <a:rPr lang="uk-UA" b="0" i="0" dirty="0">
                <a:solidFill>
                  <a:srgbClr val="0D0D0D"/>
                </a:solidFill>
                <a:effectLst/>
                <a:highlight>
                  <a:srgbClr val="FFFFFF"/>
                </a:highlight>
                <a:latin typeface="Söhne"/>
              </a:rPr>
              <a:t> Потім кожен </a:t>
            </a:r>
            <a:r>
              <a:rPr lang="uk-UA" b="0" i="0" dirty="0" err="1">
                <a:solidFill>
                  <a:srgbClr val="0D0D0D"/>
                </a:solidFill>
                <a:effectLst/>
                <a:highlight>
                  <a:srgbClr val="FFFFFF"/>
                </a:highlight>
                <a:latin typeface="Söhne"/>
              </a:rPr>
              <a:t>шингл</a:t>
            </a:r>
            <a:r>
              <a:rPr lang="uk-UA" b="0" i="0" dirty="0">
                <a:solidFill>
                  <a:srgbClr val="0D0D0D"/>
                </a:solidFill>
                <a:effectLst/>
                <a:highlight>
                  <a:srgbClr val="FFFFFF"/>
                </a:highlight>
                <a:latin typeface="Söhne"/>
              </a:rPr>
              <a:t> перетворюється в унікальний ідентифікатор, що називається хеш-сигнатурою.</a:t>
            </a:r>
          </a:p>
          <a:p>
            <a:pPr marL="0" indent="0" algn="l">
              <a:buNone/>
            </a:pPr>
            <a:r>
              <a:rPr lang="uk-UA" b="0" i="0" dirty="0">
                <a:solidFill>
                  <a:srgbClr val="0D0D0D"/>
                </a:solidFill>
                <a:effectLst/>
                <a:highlight>
                  <a:srgbClr val="FFFFFF"/>
                </a:highlight>
                <a:latin typeface="Söhne"/>
              </a:rPr>
              <a:t>Оригінальний текст і його копії порівнюються за допомогою хеш-сигнатур. Якщо якість співпадає, це може вказувати на наявність плагіату.</a:t>
            </a:r>
          </a:p>
          <a:p>
            <a:pPr algn="l"/>
            <a:endParaRPr lang="uk-UA" b="0" i="0" dirty="0">
              <a:solidFill>
                <a:srgbClr val="0D0D0D"/>
              </a:solidFill>
              <a:effectLst/>
              <a:highlight>
                <a:srgbClr val="FFFFFF"/>
              </a:highlight>
              <a:latin typeface="Söhne"/>
            </a:endParaRPr>
          </a:p>
          <a:p>
            <a:pPr algn="l"/>
            <a:endParaRPr lang="uk-UA" b="0" i="0" dirty="0">
              <a:solidFill>
                <a:srgbClr val="0D0D0D"/>
              </a:solidFill>
              <a:effectLst/>
              <a:highlight>
                <a:srgbClr val="FFFFFF"/>
              </a:highlight>
              <a:latin typeface="Söhne"/>
            </a:endParaRPr>
          </a:p>
          <a:p>
            <a:pPr marL="0" indent="0" algn="l">
              <a:buNone/>
            </a:pPr>
            <a:r>
              <a:rPr lang="uk-UA" b="0" i="0" dirty="0">
                <a:solidFill>
                  <a:srgbClr val="0D0D0D"/>
                </a:solidFill>
                <a:effectLst/>
                <a:highlight>
                  <a:srgbClr val="FFFFFF"/>
                </a:highlight>
                <a:latin typeface="Söhne"/>
              </a:rPr>
              <a:t>Знання та застосування  методу "</a:t>
            </a:r>
            <a:r>
              <a:rPr lang="uk-UA" b="0" i="0" dirty="0" err="1">
                <a:solidFill>
                  <a:srgbClr val="0D0D0D"/>
                </a:solidFill>
                <a:effectLst/>
                <a:highlight>
                  <a:srgbClr val="FFFFFF"/>
                </a:highlight>
                <a:latin typeface="Söhne"/>
              </a:rPr>
              <a:t>шинглу</a:t>
            </a:r>
            <a:r>
              <a:rPr lang="uk-UA" b="0" i="0" dirty="0">
                <a:solidFill>
                  <a:srgbClr val="0D0D0D"/>
                </a:solidFill>
                <a:effectLst/>
                <a:highlight>
                  <a:srgbClr val="FFFFFF"/>
                </a:highlight>
                <a:latin typeface="Söhne"/>
              </a:rPr>
              <a:t>" допомагає виявити навіть найменші відхилення у тексті, що дозволяє уникнути плагіату та забезпечити унікальність наукової роботи.</a:t>
            </a:r>
          </a:p>
          <a:p>
            <a:endParaRPr lang="ru-RU" dirty="0"/>
          </a:p>
        </p:txBody>
      </p:sp>
    </p:spTree>
    <p:extLst>
      <p:ext uri="{BB962C8B-B14F-4D97-AF65-F5344CB8AC3E}">
        <p14:creationId xmlns:p14="http://schemas.microsoft.com/office/powerpoint/2010/main" val="2151884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B3A9A6-A1B6-47B9-47EB-5950AF61A019}"/>
              </a:ext>
            </a:extLst>
          </p:cNvPr>
          <p:cNvSpPr>
            <a:spLocks noGrp="1"/>
          </p:cNvSpPr>
          <p:nvPr>
            <p:ph type="title"/>
          </p:nvPr>
        </p:nvSpPr>
        <p:spPr/>
        <p:txBody>
          <a:bodyPr/>
          <a:lstStyle/>
          <a:p>
            <a:r>
              <a:rPr lang="uk-UA" dirty="0"/>
              <a:t>Приклад</a:t>
            </a:r>
            <a:endParaRPr lang="ru-RU" dirty="0"/>
          </a:p>
        </p:txBody>
      </p:sp>
      <p:sp>
        <p:nvSpPr>
          <p:cNvPr id="3" name="Объект 2">
            <a:extLst>
              <a:ext uri="{FF2B5EF4-FFF2-40B4-BE49-F238E27FC236}">
                <a16:creationId xmlns:a16="http://schemas.microsoft.com/office/drawing/2014/main" id="{D99A1692-ECBE-5A0D-E7DD-4DB99DD88EF4}"/>
              </a:ext>
            </a:extLst>
          </p:cNvPr>
          <p:cNvSpPr>
            <a:spLocks noGrp="1"/>
          </p:cNvSpPr>
          <p:nvPr>
            <p:ph idx="1"/>
          </p:nvPr>
        </p:nvSpPr>
        <p:spPr>
          <a:xfrm>
            <a:off x="838200" y="1392702"/>
            <a:ext cx="10515600" cy="4784261"/>
          </a:xfrm>
        </p:spPr>
        <p:txBody>
          <a:bodyPr>
            <a:normAutofit fontScale="92500" lnSpcReduction="20000"/>
          </a:bodyPr>
          <a:lstStyle/>
          <a:p>
            <a:pPr marL="0" indent="0">
              <a:buNone/>
            </a:pPr>
            <a:r>
              <a:rPr lang="uk-UA" b="0" i="0" dirty="0">
                <a:solidFill>
                  <a:srgbClr val="0D0D0D"/>
                </a:solidFill>
                <a:effectLst/>
                <a:highlight>
                  <a:srgbClr val="FFFFFF"/>
                </a:highlight>
                <a:latin typeface="Söhne"/>
              </a:rPr>
              <a:t>ДНК, або </a:t>
            </a:r>
            <a:r>
              <a:rPr lang="uk-UA" b="0" i="0" dirty="0" err="1">
                <a:solidFill>
                  <a:srgbClr val="0D0D0D"/>
                </a:solidFill>
                <a:effectLst/>
                <a:highlight>
                  <a:srgbClr val="FFFFFF"/>
                </a:highlight>
                <a:latin typeface="Söhne"/>
              </a:rPr>
              <a:t>дезоксирибонуклеїнова</a:t>
            </a:r>
            <a:r>
              <a:rPr lang="uk-UA" b="0" i="0" dirty="0">
                <a:solidFill>
                  <a:srgbClr val="0D0D0D"/>
                </a:solidFill>
                <a:effectLst/>
                <a:highlight>
                  <a:srgbClr val="FFFFFF"/>
                </a:highlight>
                <a:latin typeface="Söhne"/>
              </a:rPr>
              <a:t> кислота, є основним генетичним матеріалом в біологічних організмах. Вона містить генетичну інформацію, яка визначає розвиток, функціонування та спадкові характеристики організму. ДНК складається з двох полімерних ланцюгів, які сплетені у вигляді подвійної спіралі, відомої як подвійна спіраль ДНК.</a:t>
            </a:r>
          </a:p>
          <a:p>
            <a:pPr marL="0" indent="0">
              <a:buNone/>
            </a:pPr>
            <a:endParaRPr lang="uk-UA" b="0" i="0" dirty="0">
              <a:solidFill>
                <a:srgbClr val="0D0D0D"/>
              </a:solidFill>
              <a:effectLst/>
              <a:highlight>
                <a:srgbClr val="FFFFFF"/>
              </a:highlight>
              <a:latin typeface="Söhne"/>
            </a:endParaRPr>
          </a:p>
          <a:p>
            <a:pPr marL="0" indent="0">
              <a:buNone/>
            </a:pPr>
            <a:endParaRPr lang="uk-UA" b="0" i="0" dirty="0">
              <a:solidFill>
                <a:srgbClr val="0D0D0D"/>
              </a:solidFill>
              <a:effectLst/>
              <a:highlight>
                <a:srgbClr val="FFFFFF"/>
              </a:highlight>
              <a:latin typeface="Söhne"/>
            </a:endParaRPr>
          </a:p>
          <a:p>
            <a:pPr marL="0" indent="0">
              <a:buNone/>
            </a:pPr>
            <a:r>
              <a:rPr lang="uk-UA" b="0" i="0" dirty="0">
                <a:solidFill>
                  <a:srgbClr val="0D0D0D"/>
                </a:solidFill>
                <a:effectLst/>
                <a:highlight>
                  <a:srgbClr val="FFFFFF"/>
                </a:highlight>
                <a:latin typeface="Söhne"/>
              </a:rPr>
              <a:t>Якщо це речення буде виявлено в інших джерелах, воно буде вважатися плагіатом. Проте, якщо замінити кожне п'яте слово (відповідно до налаштувань програми, яка перевіряє роботу на плагіат), воно стане унікальним. Треба враховувати, що не завжди можна знайти синоніми для кожного п'ятого слова. У такому випадку можна відрахувати одне-два слова назад, замінити їх і продовжити відлік для заміни наступного п'ятого слова. Якщо синонімів не знайдено, можна просто вставити нове слово.</a:t>
            </a:r>
            <a:endParaRPr lang="uk-UA" dirty="0"/>
          </a:p>
        </p:txBody>
      </p:sp>
    </p:spTree>
    <p:extLst>
      <p:ext uri="{BB962C8B-B14F-4D97-AF65-F5344CB8AC3E}">
        <p14:creationId xmlns:p14="http://schemas.microsoft.com/office/powerpoint/2010/main" val="791178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5ABAF6-E1D1-8FA5-2A53-8BEBC640C24D}"/>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B0E73B3F-2EE1-2AA9-09BC-78394053A210}"/>
              </a:ext>
            </a:extLst>
          </p:cNvPr>
          <p:cNvSpPr>
            <a:spLocks noGrp="1"/>
          </p:cNvSpPr>
          <p:nvPr>
            <p:ph idx="1"/>
          </p:nvPr>
        </p:nvSpPr>
        <p:spPr/>
        <p:txBody>
          <a:bodyPr>
            <a:normAutofit fontScale="92500"/>
          </a:bodyPr>
          <a:lstStyle/>
          <a:p>
            <a:pPr marL="0" indent="0">
              <a:buNone/>
            </a:pPr>
            <a:r>
              <a:rPr lang="uk-UA" b="0" i="0" dirty="0">
                <a:solidFill>
                  <a:srgbClr val="0D0D0D"/>
                </a:solidFill>
                <a:effectLst/>
                <a:highlight>
                  <a:srgbClr val="FFFFFF"/>
                </a:highlight>
                <a:latin typeface="Söhne"/>
              </a:rPr>
              <a:t>ДНК, або </a:t>
            </a:r>
            <a:r>
              <a:rPr lang="uk-UA" b="0" i="0" dirty="0" err="1">
                <a:solidFill>
                  <a:srgbClr val="0D0D0D"/>
                </a:solidFill>
                <a:effectLst/>
                <a:highlight>
                  <a:srgbClr val="FFFFFF"/>
                </a:highlight>
                <a:latin typeface="Söhne"/>
              </a:rPr>
              <a:t>дезоксирибонуклеїнова</a:t>
            </a:r>
            <a:r>
              <a:rPr lang="uk-UA" b="0" i="0" dirty="0">
                <a:solidFill>
                  <a:srgbClr val="0D0D0D"/>
                </a:solidFill>
                <a:effectLst/>
                <a:highlight>
                  <a:srgbClr val="FFFFFF"/>
                </a:highlight>
                <a:latin typeface="Söhne"/>
              </a:rPr>
              <a:t> кислота, є основним генетичним матеріалом в біологічних організмах. Вона містить генетичну інформацію, яка визначає розвиток, функціонування та спадкові характеристики організму. ДНК складається з двох полімерних ланцюгів, які сплетені у вигляді подвійної спіралі, відомої як подвійна спіраль ДНК.</a:t>
            </a:r>
          </a:p>
          <a:p>
            <a:pPr marL="0" indent="0">
              <a:buNone/>
            </a:pPr>
            <a:endParaRPr lang="uk-UA" dirty="0">
              <a:solidFill>
                <a:srgbClr val="0D0D0D"/>
              </a:solidFill>
              <a:highlight>
                <a:srgbClr val="FFFFFF"/>
              </a:highlight>
              <a:latin typeface="Söhne"/>
            </a:endParaRPr>
          </a:p>
          <a:p>
            <a:pPr marL="0" indent="0">
              <a:buNone/>
            </a:pPr>
            <a:r>
              <a:rPr lang="uk-UA" b="0" i="0" dirty="0" err="1">
                <a:solidFill>
                  <a:srgbClr val="0D0D0D"/>
                </a:solidFill>
                <a:effectLst/>
                <a:highlight>
                  <a:srgbClr val="FFFF00"/>
                </a:highlight>
                <a:latin typeface="Söhne"/>
              </a:rPr>
              <a:t>Дезоксирибонуклеїнова</a:t>
            </a:r>
            <a:r>
              <a:rPr lang="uk-UA" b="0" i="0" dirty="0">
                <a:solidFill>
                  <a:srgbClr val="0D0D0D"/>
                </a:solidFill>
                <a:effectLst/>
                <a:highlight>
                  <a:srgbClr val="FFFF00"/>
                </a:highlight>
                <a:latin typeface="Söhne"/>
              </a:rPr>
              <a:t> кислота, або ДНК, є головним матеріалом, що міститься в біологічних організмах. Вона має генетичну інформацію, яка визначає характеристики та розвиток організму. ДНК складається з двох полімерних ланцюгів, які з'єднані в подвійну спіраль.</a:t>
            </a:r>
          </a:p>
          <a:p>
            <a:pPr marL="0" indent="0">
              <a:buNone/>
            </a:pPr>
            <a:endParaRPr lang="uk-UA" b="0" i="0" dirty="0">
              <a:solidFill>
                <a:srgbClr val="0D0D0D"/>
              </a:solidFill>
              <a:effectLst/>
              <a:highlight>
                <a:srgbClr val="FFFFFF"/>
              </a:highlight>
              <a:latin typeface="Söhne"/>
            </a:endParaRPr>
          </a:p>
          <a:p>
            <a:endParaRPr lang="ru-RU" dirty="0"/>
          </a:p>
        </p:txBody>
      </p:sp>
    </p:spTree>
    <p:extLst>
      <p:ext uri="{BB962C8B-B14F-4D97-AF65-F5344CB8AC3E}">
        <p14:creationId xmlns:p14="http://schemas.microsoft.com/office/powerpoint/2010/main" val="172306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A861716-831F-B2CD-8093-2934F8A39097}"/>
              </a:ext>
            </a:extLst>
          </p:cNvPr>
          <p:cNvSpPr>
            <a:spLocks noGrp="1"/>
          </p:cNvSpPr>
          <p:nvPr>
            <p:ph idx="1"/>
          </p:nvPr>
        </p:nvSpPr>
        <p:spPr>
          <a:xfrm>
            <a:off x="838200" y="478302"/>
            <a:ext cx="10515600" cy="5698661"/>
          </a:xfrm>
        </p:spPr>
        <p:txBody>
          <a:bodyPr/>
          <a:lstStyle/>
          <a:p>
            <a:pPr marL="0" indent="0">
              <a:buNone/>
            </a:pPr>
            <a:br>
              <a:rPr lang="ru-RU" dirty="0"/>
            </a:br>
            <a:r>
              <a:rPr lang="uk-UA" b="0" i="0" dirty="0">
                <a:solidFill>
                  <a:srgbClr val="0D0D0D"/>
                </a:solidFill>
                <a:effectLst/>
                <a:highlight>
                  <a:srgbClr val="FFFFFF"/>
                </a:highlight>
                <a:latin typeface="Söhne"/>
              </a:rPr>
              <a:t>Переклад з іноземних джерел також може бути використаний для написання курсової чи дипломної роботи.</a:t>
            </a:r>
          </a:p>
          <a:p>
            <a:pPr marL="0" indent="0">
              <a:buNone/>
            </a:pPr>
            <a:endParaRPr lang="uk-UA" b="0" i="0" dirty="0">
              <a:solidFill>
                <a:srgbClr val="0D0D0D"/>
              </a:solidFill>
              <a:effectLst/>
              <a:highlight>
                <a:srgbClr val="FFFFFF"/>
              </a:highlight>
              <a:latin typeface="Söhne"/>
            </a:endParaRPr>
          </a:p>
          <a:p>
            <a:pPr marL="0" indent="0">
              <a:buNone/>
            </a:pPr>
            <a:r>
              <a:rPr lang="uk-UA" b="0" i="0" dirty="0">
                <a:solidFill>
                  <a:srgbClr val="0D0D0D"/>
                </a:solidFill>
                <a:effectLst/>
                <a:highlight>
                  <a:srgbClr val="FFFFFF"/>
                </a:highlight>
                <a:latin typeface="Söhne"/>
              </a:rPr>
              <a:t>Важливо, щоб переклад був якісним, інакше робота може стати малозрозумілою через неправильне використання мови.</a:t>
            </a:r>
            <a:endParaRPr lang="uk-UA" dirty="0"/>
          </a:p>
        </p:txBody>
      </p:sp>
    </p:spTree>
    <p:extLst>
      <p:ext uri="{BB962C8B-B14F-4D97-AF65-F5344CB8AC3E}">
        <p14:creationId xmlns:p14="http://schemas.microsoft.com/office/powerpoint/2010/main" val="1385201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6791C85-20F4-138B-2C8A-0B527ECB0D5D}"/>
              </a:ext>
            </a:extLst>
          </p:cNvPr>
          <p:cNvSpPr>
            <a:spLocks noGrp="1"/>
          </p:cNvSpPr>
          <p:nvPr>
            <p:ph idx="1"/>
          </p:nvPr>
        </p:nvSpPr>
        <p:spPr/>
        <p:txBody>
          <a:bodyPr/>
          <a:lstStyle/>
          <a:p>
            <a:pPr marL="0" indent="0" algn="l">
              <a:buNone/>
            </a:pPr>
            <a:r>
              <a:rPr lang="uk-UA" b="0" i="0" dirty="0">
                <a:solidFill>
                  <a:srgbClr val="0D0D0D"/>
                </a:solidFill>
                <a:effectLst/>
                <a:highlight>
                  <a:srgbClr val="FFFFFF"/>
                </a:highlight>
                <a:latin typeface="Söhne"/>
              </a:rPr>
              <a:t>Глибока обробка тексту - це ефективний спосіб зниження рівня плагіату в курсовій або дипломній роботі.</a:t>
            </a:r>
          </a:p>
          <a:p>
            <a:pPr marL="0" indent="0" algn="l">
              <a:buNone/>
            </a:pPr>
            <a:r>
              <a:rPr lang="uk-UA" b="0" i="0" dirty="0">
                <a:solidFill>
                  <a:srgbClr val="0D0D0D"/>
                </a:solidFill>
                <a:effectLst/>
                <a:highlight>
                  <a:srgbClr val="FFFFFF"/>
                </a:highlight>
                <a:latin typeface="Söhne"/>
              </a:rPr>
              <a:t>Під якісним </a:t>
            </a:r>
            <a:r>
              <a:rPr lang="uk-UA" b="0" i="0" dirty="0" err="1">
                <a:solidFill>
                  <a:srgbClr val="0D0D0D"/>
                </a:solidFill>
                <a:effectLst/>
                <a:highlight>
                  <a:srgbClr val="FFFFFF"/>
                </a:highlight>
                <a:latin typeface="Söhne"/>
              </a:rPr>
              <a:t>рерайтом</a:t>
            </a:r>
            <a:r>
              <a:rPr lang="uk-UA" b="0" i="0" dirty="0">
                <a:solidFill>
                  <a:srgbClr val="0D0D0D"/>
                </a:solidFill>
                <a:effectLst/>
                <a:highlight>
                  <a:srgbClr val="FFFFFF"/>
                </a:highlight>
                <a:latin typeface="Söhne"/>
              </a:rPr>
              <a:t> мається на увазі глибока переробка вже опублікованих матеріалів. Це означає аналіз інформації з різних джерел та її повне перероблення, додавання власних думок і ідей. Тут не просто замінюються слова синонімами чи переставляють їх місцями, але й активно працюють над збереженням основного змісту тексту.</a:t>
            </a:r>
          </a:p>
          <a:p>
            <a:endParaRPr lang="ru-RU" dirty="0"/>
          </a:p>
        </p:txBody>
      </p:sp>
    </p:spTree>
    <p:extLst>
      <p:ext uri="{BB962C8B-B14F-4D97-AF65-F5344CB8AC3E}">
        <p14:creationId xmlns:p14="http://schemas.microsoft.com/office/powerpoint/2010/main" val="5417817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D08788C-AD92-057D-7BB3-B2ED87BABAB6}"/>
              </a:ext>
            </a:extLst>
          </p:cNvPr>
          <p:cNvSpPr>
            <a:spLocks noGrp="1"/>
          </p:cNvSpPr>
          <p:nvPr>
            <p:ph idx="1"/>
          </p:nvPr>
        </p:nvSpPr>
        <p:spPr>
          <a:xfrm>
            <a:off x="838200" y="548640"/>
            <a:ext cx="10515600" cy="5628323"/>
          </a:xfrm>
        </p:spPr>
        <p:txBody>
          <a:bodyPr>
            <a:normAutofit/>
          </a:bodyPr>
          <a:lstStyle/>
          <a:p>
            <a:pPr marL="0" indent="0" algn="l">
              <a:buNone/>
            </a:pPr>
            <a:r>
              <a:rPr lang="uk-UA" b="0" i="0" dirty="0">
                <a:solidFill>
                  <a:srgbClr val="0D0D0D"/>
                </a:solidFill>
                <a:effectLst/>
                <a:highlight>
                  <a:srgbClr val="FFFFFF"/>
                </a:highlight>
                <a:latin typeface="Söhne"/>
              </a:rPr>
              <a:t>Оригінальний текст: "Фотосинтез - це процес, за якого зелені рослини, використовуючи енергію світла, перетворюють вуглекислий газ та воду на глюкозу та кисень.«</a:t>
            </a:r>
          </a:p>
          <a:p>
            <a:pPr marL="0" indent="0" algn="l">
              <a:buNone/>
            </a:pPr>
            <a:endParaRPr lang="uk-UA" b="0" i="0" dirty="0">
              <a:solidFill>
                <a:srgbClr val="0D0D0D"/>
              </a:solidFill>
              <a:effectLst/>
              <a:highlight>
                <a:srgbClr val="FFFFFF"/>
              </a:highlight>
              <a:latin typeface="Söhne"/>
            </a:endParaRPr>
          </a:p>
          <a:p>
            <a:pPr marL="0" indent="0" algn="l">
              <a:buNone/>
            </a:pPr>
            <a:r>
              <a:rPr lang="uk-UA" b="0" i="0" dirty="0">
                <a:solidFill>
                  <a:srgbClr val="0D0D0D"/>
                </a:solidFill>
                <a:effectLst/>
                <a:highlight>
                  <a:srgbClr val="FFFFFF"/>
                </a:highlight>
                <a:latin typeface="Söhne"/>
              </a:rPr>
              <a:t>Перероблений текст з використанням глибокої обробки:</a:t>
            </a:r>
          </a:p>
          <a:p>
            <a:pPr marL="0" indent="0" algn="l">
              <a:buNone/>
            </a:pPr>
            <a:endParaRPr lang="uk-UA" dirty="0">
              <a:solidFill>
                <a:srgbClr val="0D0D0D"/>
              </a:solidFill>
              <a:highlight>
                <a:srgbClr val="FFFFFF"/>
              </a:highlight>
              <a:latin typeface="Söhne"/>
            </a:endParaRPr>
          </a:p>
          <a:p>
            <a:pPr marL="0" indent="0" algn="l">
              <a:buNone/>
            </a:pPr>
            <a:r>
              <a:rPr lang="uk-UA" b="0" i="0" dirty="0">
                <a:solidFill>
                  <a:srgbClr val="0D0D0D"/>
                </a:solidFill>
                <a:effectLst/>
                <a:highlight>
                  <a:srgbClr val="FFFF00"/>
                </a:highlight>
                <a:latin typeface="Söhne"/>
              </a:rPr>
              <a:t>Фотосинтез - це ключовий механізм життєдіяльності зелених рослин, що полягає у перетворенні вуглекислого газу та води за участю світлової енергії на глюкозу та кисень. Цей процес не лише забезпечує рослину необхідними органічними речовинами для росту та розвитку, але й є важливою складовою біогеохімічних циклів у природі, забезпечуючи атмосферу киснем та впливаючи на кліматичні процеси на Землі.</a:t>
            </a:r>
          </a:p>
          <a:p>
            <a:endParaRPr lang="ru-RU" dirty="0"/>
          </a:p>
        </p:txBody>
      </p:sp>
    </p:spTree>
    <p:extLst>
      <p:ext uri="{BB962C8B-B14F-4D97-AF65-F5344CB8AC3E}">
        <p14:creationId xmlns:p14="http://schemas.microsoft.com/office/powerpoint/2010/main" val="1016196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CBB9750-7EFD-2EDF-2596-EF13EDF6DD16}"/>
              </a:ext>
            </a:extLst>
          </p:cNvPr>
          <p:cNvSpPr>
            <a:spLocks noGrp="1"/>
          </p:cNvSpPr>
          <p:nvPr>
            <p:ph idx="1"/>
          </p:nvPr>
        </p:nvSpPr>
        <p:spPr>
          <a:xfrm>
            <a:off x="838200" y="407963"/>
            <a:ext cx="10515600" cy="5769000"/>
          </a:xfrm>
        </p:spPr>
        <p:txBody>
          <a:bodyPr>
            <a:normAutofit/>
          </a:bodyPr>
          <a:lstStyle/>
          <a:p>
            <a:pPr marL="0" indent="0">
              <a:buNone/>
            </a:pPr>
            <a:r>
              <a:rPr lang="uk-UA" dirty="0"/>
              <a:t>Переказ своїми словами</a:t>
            </a:r>
          </a:p>
          <a:p>
            <a:endParaRPr lang="uk-UA" dirty="0"/>
          </a:p>
          <a:p>
            <a:pPr marL="0" indent="0">
              <a:buNone/>
            </a:pPr>
            <a:r>
              <a:rPr lang="uk-UA" b="0" i="0" dirty="0">
                <a:solidFill>
                  <a:srgbClr val="0D0D0D"/>
                </a:solidFill>
                <a:effectLst/>
                <a:highlight>
                  <a:srgbClr val="FFFFFF"/>
                </a:highlight>
                <a:latin typeface="Söhne"/>
              </a:rPr>
              <a:t>Цей метод написання роботи без плагіату полягає в тому, що студент переробляє матеріал з 1 або 2-3 джерел, подібно до того, як ми робили перекази у школі. </a:t>
            </a:r>
          </a:p>
          <a:p>
            <a:pPr marL="0" indent="0">
              <a:buNone/>
            </a:pPr>
            <a:r>
              <a:rPr lang="uk-UA" b="0" i="0" dirty="0">
                <a:solidFill>
                  <a:srgbClr val="0D0D0D"/>
                </a:solidFill>
                <a:effectLst/>
                <a:highlight>
                  <a:srgbClr val="FFFFFF"/>
                </a:highlight>
                <a:latin typeface="Söhne"/>
              </a:rPr>
              <a:t>У цьому випадку студент використовує свої слова для переказу змісту, можливо, залишаючи поза увагою деякі дрібні деталі або додаючи свої власні думки. Якість такого переказу залежить від словникового запасу студента. </a:t>
            </a:r>
            <a:endParaRPr lang="uk-UA" dirty="0"/>
          </a:p>
        </p:txBody>
      </p:sp>
    </p:spTree>
    <p:extLst>
      <p:ext uri="{BB962C8B-B14F-4D97-AF65-F5344CB8AC3E}">
        <p14:creationId xmlns:p14="http://schemas.microsoft.com/office/powerpoint/2010/main" val="34448953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2BCBCF7-C431-DD9E-5E4C-D64B79CA1A9E}"/>
              </a:ext>
            </a:extLst>
          </p:cNvPr>
          <p:cNvSpPr>
            <a:spLocks noGrp="1"/>
          </p:cNvSpPr>
          <p:nvPr>
            <p:ph idx="1"/>
          </p:nvPr>
        </p:nvSpPr>
        <p:spPr>
          <a:xfrm>
            <a:off x="838200" y="365760"/>
            <a:ext cx="10515600" cy="5811203"/>
          </a:xfrm>
        </p:spPr>
        <p:txBody>
          <a:bodyPr>
            <a:normAutofit/>
          </a:bodyPr>
          <a:lstStyle/>
          <a:p>
            <a:pPr marL="0" indent="0" algn="ctr">
              <a:buNone/>
            </a:pPr>
            <a:r>
              <a:rPr lang="uk-UA" b="0" i="0" dirty="0">
                <a:solidFill>
                  <a:srgbClr val="0D0D0D"/>
                </a:solidFill>
                <a:effectLst/>
                <a:highlight>
                  <a:srgbClr val="FFFFFF"/>
                </a:highlight>
                <a:latin typeface="Söhne"/>
              </a:rPr>
              <a:t>Цитати є важливими фрагментами тексту, які відтворюють слова чи думки автора без змін </a:t>
            </a:r>
          </a:p>
          <a:p>
            <a:endParaRPr lang="uk-UA" b="0" i="0" dirty="0">
              <a:solidFill>
                <a:srgbClr val="0D0D0D"/>
              </a:solidFill>
              <a:effectLst/>
              <a:highlight>
                <a:srgbClr val="FFFFFF"/>
              </a:highlight>
              <a:latin typeface="Söhne"/>
            </a:endParaRPr>
          </a:p>
          <a:p>
            <a:pPr marL="0" indent="0">
              <a:buNone/>
            </a:pPr>
            <a:r>
              <a:rPr lang="uk-UA" b="0" i="0" dirty="0">
                <a:solidFill>
                  <a:srgbClr val="0D0D0D"/>
                </a:solidFill>
                <a:effectLst/>
                <a:highlight>
                  <a:srgbClr val="FFFFFF"/>
                </a:highlight>
                <a:latin typeface="Söhne"/>
              </a:rPr>
              <a:t>Використання їх у науковій роботі є допустимим і навіть рекомендованим. Для уникнення визнання цитати плагіатом, варто включити їх у лапки («»). </a:t>
            </a:r>
            <a:r>
              <a:rPr lang="uk-UA" b="0" i="0" dirty="0">
                <a:solidFill>
                  <a:srgbClr val="FF0000"/>
                </a:solidFill>
                <a:effectLst/>
                <a:highlight>
                  <a:srgbClr val="FFFFFF"/>
                </a:highlight>
                <a:latin typeface="Söhne"/>
              </a:rPr>
              <a:t>Але не переборщить із цитатами!!!! </a:t>
            </a:r>
          </a:p>
          <a:p>
            <a:endParaRPr lang="uk-UA" b="0" i="0" dirty="0">
              <a:solidFill>
                <a:srgbClr val="0D0D0D"/>
              </a:solidFill>
              <a:effectLst/>
              <a:highlight>
                <a:srgbClr val="FFFFFF"/>
              </a:highlight>
              <a:latin typeface="Söhne"/>
            </a:endParaRPr>
          </a:p>
          <a:p>
            <a:pPr marL="0" indent="0">
              <a:buNone/>
            </a:pPr>
            <a:r>
              <a:rPr lang="uk-UA" b="0" i="0" dirty="0">
                <a:solidFill>
                  <a:srgbClr val="0D0D0D"/>
                </a:solidFill>
                <a:effectLst/>
                <a:highlight>
                  <a:srgbClr val="FFFFFF"/>
                </a:highlight>
                <a:latin typeface="Söhne"/>
              </a:rPr>
              <a:t>Джерелами  для цитування є юридичні документи, підручники та наукові журнали. Важливо пам'ятати, що відсутність лапок може призвести до визнання вмісту як плагіату.</a:t>
            </a:r>
            <a:endParaRPr lang="uk-UA" dirty="0"/>
          </a:p>
        </p:txBody>
      </p:sp>
    </p:spTree>
    <p:extLst>
      <p:ext uri="{BB962C8B-B14F-4D97-AF65-F5344CB8AC3E}">
        <p14:creationId xmlns:p14="http://schemas.microsoft.com/office/powerpoint/2010/main" val="1485063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463A712-DEB6-441F-BD7F-4C61E85CC61D}"/>
              </a:ext>
            </a:extLst>
          </p:cNvPr>
          <p:cNvSpPr>
            <a:spLocks noGrp="1"/>
          </p:cNvSpPr>
          <p:nvPr>
            <p:ph idx="1"/>
          </p:nvPr>
        </p:nvSpPr>
        <p:spPr/>
        <p:txBody>
          <a:bodyPr/>
          <a:lstStyle/>
          <a:p>
            <a:pPr marL="0" indent="0">
              <a:buNone/>
            </a:pPr>
            <a:r>
              <a:rPr lang="uk-UA" b="0" i="0" dirty="0">
                <a:solidFill>
                  <a:srgbClr val="0D0D0D"/>
                </a:solidFill>
                <a:effectLst/>
                <a:highlight>
                  <a:srgbClr val="FFFFFF"/>
                </a:highlight>
                <a:latin typeface="Times New Roman" panose="02020603050405020304" pitchFamily="18" charset="0"/>
                <a:cs typeface="Times New Roman" panose="02020603050405020304" pitchFamily="18" charset="0"/>
              </a:rPr>
              <a:t>Методи, які не призведуть до вирішення проблеми з плагіатом: </a:t>
            </a:r>
          </a:p>
          <a:p>
            <a:pPr marL="0" indent="0">
              <a:buNone/>
            </a:pPr>
            <a:r>
              <a:rPr lang="uk-UA" b="0" i="0" dirty="0">
                <a:solidFill>
                  <a:srgbClr val="0D0D0D"/>
                </a:solidFill>
                <a:effectLst/>
                <a:highlight>
                  <a:srgbClr val="FFFFFF"/>
                </a:highlight>
                <a:latin typeface="Times New Roman" panose="02020603050405020304" pitchFamily="18" charset="0"/>
                <a:cs typeface="Times New Roman" panose="02020603050405020304" pitchFamily="18" charset="0"/>
              </a:rPr>
              <a:t>перестановка речень та абзаців;</a:t>
            </a:r>
          </a:p>
          <a:p>
            <a:pPr marL="0" indent="0">
              <a:buNone/>
            </a:pPr>
            <a:r>
              <a:rPr lang="uk-UA" b="0" i="0" dirty="0">
                <a:solidFill>
                  <a:srgbClr val="0D0D0D"/>
                </a:solidFill>
                <a:effectLst/>
                <a:highlight>
                  <a:srgbClr val="FFFFFF"/>
                </a:highlight>
                <a:latin typeface="Times New Roman" panose="02020603050405020304" pitchFamily="18" charset="0"/>
                <a:cs typeface="Times New Roman" panose="02020603050405020304" pitchFamily="18" charset="0"/>
              </a:rPr>
              <a:t> використання програм для збільшення унікальності.</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94147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FE9C2AF-7AAD-0A54-32D7-43CF55BE9F43}"/>
              </a:ext>
            </a:extLst>
          </p:cNvPr>
          <p:cNvSpPr>
            <a:spLocks noGrp="1"/>
          </p:cNvSpPr>
          <p:nvPr>
            <p:ph idx="1"/>
          </p:nvPr>
        </p:nvSpPr>
        <p:spPr>
          <a:xfrm>
            <a:off x="838200" y="309489"/>
            <a:ext cx="10515600" cy="5867474"/>
          </a:xfrm>
        </p:spPr>
        <p:txBody>
          <a:bodyPr>
            <a:normAutofit/>
          </a:bodyPr>
          <a:lstStyle/>
          <a:p>
            <a:pPr marL="0" indent="0" algn="l">
              <a:buNone/>
            </a:pPr>
            <a:br>
              <a:rPr lang="ru-RU" b="0" i="0" dirty="0">
                <a:solidFill>
                  <a:srgbClr val="0D0D0D"/>
                </a:solidFill>
                <a:effectLst/>
                <a:highlight>
                  <a:srgbClr val="FFFFFF"/>
                </a:highlight>
                <a:latin typeface="Söhne"/>
              </a:rPr>
            </a:br>
            <a:r>
              <a:rPr lang="uk-UA" b="0" i="0" dirty="0">
                <a:solidFill>
                  <a:srgbClr val="0D0D0D"/>
                </a:solidFill>
                <a:effectLst/>
                <a:highlight>
                  <a:srgbClr val="FFFFFF"/>
                </a:highlight>
                <a:latin typeface="Söhne"/>
              </a:rPr>
              <a:t>Незважаючи на те, що студентам може би хотітися легко й швидко вирішити проблему плагіату в курсових чи дипломних роботах за допомогою різних програм, ефективних і простих методів насправді не існує. Ще більше, використання таких програм може призвести до ризику стати жертвою шахраїв або отримати віруси на свій комп'ютер.</a:t>
            </a:r>
          </a:p>
          <a:p>
            <a:pPr marL="0" indent="0" algn="l">
              <a:buNone/>
            </a:pPr>
            <a:r>
              <a:rPr lang="uk-UA" b="0" i="0" dirty="0">
                <a:solidFill>
                  <a:srgbClr val="0D0D0D"/>
                </a:solidFill>
                <a:effectLst/>
                <a:highlight>
                  <a:srgbClr val="FFFFFF"/>
                </a:highlight>
                <a:latin typeface="Söhne"/>
              </a:rPr>
              <a:t>Зазвичай програми, які обіцяють підвищити унікальність тексту, надають лише одну безкоштовну спробу на обмежену кількість слів або обмежений обсяг документа у форматі .</a:t>
            </a:r>
            <a:r>
              <a:rPr lang="uk-UA" b="0" i="0" dirty="0" err="1">
                <a:solidFill>
                  <a:srgbClr val="0D0D0D"/>
                </a:solidFill>
                <a:effectLst/>
                <a:highlight>
                  <a:srgbClr val="FFFFFF"/>
                </a:highlight>
                <a:latin typeface="Söhne"/>
              </a:rPr>
              <a:t>doc</a:t>
            </a:r>
            <a:r>
              <a:rPr lang="uk-UA" b="0" i="0" dirty="0">
                <a:solidFill>
                  <a:srgbClr val="0D0D0D"/>
                </a:solidFill>
                <a:effectLst/>
                <a:highlight>
                  <a:srgbClr val="FFFFFF"/>
                </a:highlight>
                <a:latin typeface="Söhne"/>
              </a:rPr>
              <a:t>. Після цього користувачеві потрібно буде оплатити послугу або придбати програму за певну ціну.</a:t>
            </a:r>
          </a:p>
          <a:p>
            <a:endParaRPr lang="ru-RU" dirty="0"/>
          </a:p>
        </p:txBody>
      </p:sp>
    </p:spTree>
    <p:extLst>
      <p:ext uri="{BB962C8B-B14F-4D97-AF65-F5344CB8AC3E}">
        <p14:creationId xmlns:p14="http://schemas.microsoft.com/office/powerpoint/2010/main" val="176709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6DCBF36-611A-F704-9631-2CBE78EA9ED5}"/>
              </a:ext>
            </a:extLst>
          </p:cNvPr>
          <p:cNvSpPr>
            <a:spLocks noGrp="1"/>
          </p:cNvSpPr>
          <p:nvPr>
            <p:ph idx="1"/>
          </p:nvPr>
        </p:nvSpPr>
        <p:spPr/>
        <p:txBody>
          <a:bodyPr/>
          <a:lstStyle/>
          <a:p>
            <a:pPr marL="0" indent="0" algn="ctr">
              <a:buNone/>
            </a:pPr>
            <a:r>
              <a:rPr lang="uk-UA" b="0" i="0" dirty="0">
                <a:solidFill>
                  <a:srgbClr val="0D0D0D"/>
                </a:solidFill>
                <a:effectLst/>
                <a:highlight>
                  <a:srgbClr val="FFFFFF"/>
                </a:highlight>
                <a:latin typeface="Söhne"/>
              </a:rPr>
              <a:t>Плагіат - це використання чужих ідей, текстів, або інтелектуальних результатів без належного визначення джерела. Це порушення авторських прав та наукової етики.</a:t>
            </a:r>
          </a:p>
          <a:p>
            <a:pPr marL="0" indent="0" algn="ctr">
              <a:buNone/>
            </a:pPr>
            <a:endParaRPr lang="uk-UA" dirty="0">
              <a:solidFill>
                <a:srgbClr val="0D0D0D"/>
              </a:solidFill>
              <a:highlight>
                <a:srgbClr val="FFFFFF"/>
              </a:highlight>
              <a:latin typeface="Söhne"/>
            </a:endParaRPr>
          </a:p>
        </p:txBody>
      </p:sp>
    </p:spTree>
    <p:extLst>
      <p:ext uri="{BB962C8B-B14F-4D97-AF65-F5344CB8AC3E}">
        <p14:creationId xmlns:p14="http://schemas.microsoft.com/office/powerpoint/2010/main" val="15567746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41AA4E8-730E-CCF3-17BF-91D098EFC585}"/>
              </a:ext>
            </a:extLst>
          </p:cNvPr>
          <p:cNvSpPr>
            <a:spLocks noGrp="1"/>
          </p:cNvSpPr>
          <p:nvPr>
            <p:ph type="title"/>
          </p:nvPr>
        </p:nvSpPr>
        <p:spPr/>
        <p:txBody>
          <a:bodyPr/>
          <a:lstStyle/>
          <a:p>
            <a:r>
              <a:rPr lang="uk-UA" dirty="0"/>
              <a:t>Результат роботи швидких сервісів</a:t>
            </a:r>
            <a:endParaRPr lang="ru-RU" dirty="0"/>
          </a:p>
        </p:txBody>
      </p:sp>
      <p:sp>
        <p:nvSpPr>
          <p:cNvPr id="3" name="Объект 2">
            <a:extLst>
              <a:ext uri="{FF2B5EF4-FFF2-40B4-BE49-F238E27FC236}">
                <a16:creationId xmlns:a16="http://schemas.microsoft.com/office/drawing/2014/main" id="{AB7AD872-89D2-2CB3-7777-ABFD7442CD04}"/>
              </a:ext>
            </a:extLst>
          </p:cNvPr>
          <p:cNvSpPr>
            <a:spLocks noGrp="1"/>
          </p:cNvSpPr>
          <p:nvPr>
            <p:ph idx="1"/>
          </p:nvPr>
        </p:nvSpPr>
        <p:spPr/>
        <p:txBody>
          <a:bodyPr/>
          <a:lstStyle/>
          <a:p>
            <a:pPr marL="0" indent="0">
              <a:buNone/>
            </a:pPr>
            <a:br>
              <a:rPr lang="ru-RU" dirty="0"/>
            </a:br>
            <a:r>
              <a:rPr lang="uk-UA" b="0" i="0" dirty="0">
                <a:solidFill>
                  <a:srgbClr val="0D0D0D"/>
                </a:solidFill>
                <a:effectLst/>
                <a:highlight>
                  <a:srgbClr val="FFFFFF"/>
                </a:highlight>
                <a:latin typeface="Söhne"/>
              </a:rPr>
              <a:t>Наприклад, якщо ваша робота містить 2 тисячі символів, після використання такого сервісу до неї може бути додано ще 5 тисяч невидимих символів. Однак, цей підхід не вирішить проблему плагіату, оскільки початкові 2 тисячі символів залишаться незмінними. </a:t>
            </a:r>
          </a:p>
          <a:p>
            <a:pPr marL="0" indent="0">
              <a:buNone/>
            </a:pPr>
            <a:endParaRPr lang="uk-UA" b="0" i="0" dirty="0">
              <a:solidFill>
                <a:srgbClr val="0D0D0D"/>
              </a:solidFill>
              <a:effectLst/>
              <a:highlight>
                <a:srgbClr val="FFFFFF"/>
              </a:highlight>
              <a:latin typeface="Söhne"/>
            </a:endParaRPr>
          </a:p>
          <a:p>
            <a:pPr marL="0" indent="0">
              <a:buNone/>
            </a:pPr>
            <a:r>
              <a:rPr lang="uk-UA" b="0" i="0" dirty="0">
                <a:solidFill>
                  <a:srgbClr val="0D0D0D"/>
                </a:solidFill>
                <a:effectLst/>
                <a:highlight>
                  <a:srgbClr val="FFFFFF"/>
                </a:highlight>
                <a:latin typeface="Söhne"/>
              </a:rPr>
              <a:t>Обіцянки таких сервісів </a:t>
            </a:r>
            <a:r>
              <a:rPr lang="uk-UA" b="0" i="0" dirty="0" err="1">
                <a:solidFill>
                  <a:srgbClr val="0D0D0D"/>
                </a:solidFill>
                <a:effectLst/>
                <a:highlight>
                  <a:srgbClr val="FFFFFF"/>
                </a:highlight>
                <a:latin typeface="Söhne"/>
              </a:rPr>
              <a:t>внести</a:t>
            </a:r>
            <a:r>
              <a:rPr lang="uk-UA" b="0" i="0" dirty="0">
                <a:solidFill>
                  <a:srgbClr val="0D0D0D"/>
                </a:solidFill>
                <a:effectLst/>
                <a:highlight>
                  <a:srgbClr val="FFFFFF"/>
                </a:highlight>
                <a:latin typeface="Söhne"/>
              </a:rPr>
              <a:t> зміни в код, не торкаючись самої роботи - це лише спосіб отримати гроші від недосвідчених студентів.</a:t>
            </a:r>
            <a:endParaRPr lang="uk-UA" dirty="0"/>
          </a:p>
        </p:txBody>
      </p:sp>
    </p:spTree>
    <p:extLst>
      <p:ext uri="{BB962C8B-B14F-4D97-AF65-F5344CB8AC3E}">
        <p14:creationId xmlns:p14="http://schemas.microsoft.com/office/powerpoint/2010/main" val="26862393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0388605-6267-F829-94A5-B564DA401B1F}"/>
              </a:ext>
            </a:extLst>
          </p:cNvPr>
          <p:cNvSpPr>
            <a:spLocks noGrp="1"/>
          </p:cNvSpPr>
          <p:nvPr>
            <p:ph idx="1"/>
          </p:nvPr>
        </p:nvSpPr>
        <p:spPr/>
        <p:txBody>
          <a:bodyPr/>
          <a:lstStyle/>
          <a:p>
            <a:pPr marL="0" indent="0">
              <a:buNone/>
            </a:pPr>
            <a:br>
              <a:rPr lang="uk-UA" dirty="0"/>
            </a:br>
            <a:r>
              <a:rPr lang="uk-UA" b="0" i="0" dirty="0">
                <a:solidFill>
                  <a:srgbClr val="0D0D0D"/>
                </a:solidFill>
                <a:effectLst/>
                <a:highlight>
                  <a:srgbClr val="FFFFFF"/>
                </a:highlight>
                <a:latin typeface="Söhne"/>
              </a:rPr>
              <a:t>Все це демонструє, що боротьба з плагіатом вимагає серйозного підходу та власної праці. Швидкі та легкі рішення, як використання програм або інших засобів, можуть виявитися невдалими або навіть шкідливими.</a:t>
            </a:r>
          </a:p>
          <a:p>
            <a:pPr marL="0" indent="0">
              <a:buNone/>
            </a:pPr>
            <a:r>
              <a:rPr lang="uk-UA" b="0" i="0" dirty="0">
                <a:solidFill>
                  <a:srgbClr val="0D0D0D"/>
                </a:solidFill>
                <a:effectLst/>
                <a:highlight>
                  <a:srgbClr val="FFFFFF"/>
                </a:highlight>
                <a:latin typeface="Söhne"/>
              </a:rPr>
              <a:t> Щоб уникнути плагіату, студентам слід ретельно досліджувати та ретельно цитувати джерела, розробляти власні думки і ідеї, а також дотримуватися етичних стандартів у науковій роботі.</a:t>
            </a:r>
            <a:endParaRPr lang="uk-UA" dirty="0"/>
          </a:p>
        </p:txBody>
      </p:sp>
    </p:spTree>
    <p:extLst>
      <p:ext uri="{BB962C8B-B14F-4D97-AF65-F5344CB8AC3E}">
        <p14:creationId xmlns:p14="http://schemas.microsoft.com/office/powerpoint/2010/main" val="7849245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A241E45-1E7A-3B68-8757-2BA26328DC6D}"/>
              </a:ext>
            </a:extLst>
          </p:cNvPr>
          <p:cNvSpPr>
            <a:spLocks noGrp="1"/>
          </p:cNvSpPr>
          <p:nvPr>
            <p:ph idx="1"/>
          </p:nvPr>
        </p:nvSpPr>
        <p:spPr>
          <a:xfrm>
            <a:off x="838200" y="98474"/>
            <a:ext cx="10515600" cy="6078489"/>
          </a:xfrm>
        </p:spPr>
        <p:txBody>
          <a:bodyPr>
            <a:normAutofit fontScale="85000" lnSpcReduction="20000"/>
          </a:bodyPr>
          <a:lstStyle/>
          <a:p>
            <a:pPr marL="0" indent="0" algn="ctr">
              <a:buNone/>
            </a:pPr>
            <a:r>
              <a:rPr lang="uk-UA" b="0" i="0" dirty="0">
                <a:solidFill>
                  <a:srgbClr val="0D0D0D"/>
                </a:solidFill>
                <a:effectLst/>
                <a:highlight>
                  <a:srgbClr val="FFFFFF"/>
                </a:highlight>
                <a:latin typeface="Söhne"/>
              </a:rPr>
              <a:t>"Шановні студенти!</a:t>
            </a:r>
          </a:p>
          <a:p>
            <a:pPr marL="0" indent="0" algn="ctr">
              <a:buNone/>
            </a:pPr>
            <a:r>
              <a:rPr lang="uk-UA" b="0" i="0" dirty="0">
                <a:solidFill>
                  <a:srgbClr val="0D0D0D"/>
                </a:solidFill>
                <a:effectLst/>
                <a:highlight>
                  <a:srgbClr val="FFFFFF"/>
                </a:highlight>
                <a:latin typeface="Söhne"/>
              </a:rPr>
              <a:t>Я хочу звернутися до вас стосовно неприпустимості плагіату в ваших роботах. Плагіат, як ви знаєте, є серйозним порушенням академічної доброчесності та правил університету.</a:t>
            </a:r>
          </a:p>
          <a:p>
            <a:pPr marL="0" indent="0" algn="ctr">
              <a:buNone/>
            </a:pPr>
            <a:r>
              <a:rPr lang="uk-UA" b="0" i="0" dirty="0">
                <a:solidFill>
                  <a:srgbClr val="0D0D0D"/>
                </a:solidFill>
                <a:effectLst/>
                <a:highlight>
                  <a:srgbClr val="FFFFFF"/>
                </a:highlight>
                <a:latin typeface="Söhne"/>
              </a:rPr>
              <a:t>Якщо під час перевірки ваших робіт на плагіат, будуть виявлені деякі недопустимі випадки копіювання або недостатньо коректне використання джерел, то ваша робота буде оцінюватись як незадовільна. Взагалі це неприпустимо в нашому університеті та не відображає вашу здатність самостійно аналізувати та розуміти матеріал.</a:t>
            </a:r>
          </a:p>
          <a:p>
            <a:pPr marL="0" indent="0" algn="ctr">
              <a:buNone/>
            </a:pPr>
            <a:r>
              <a:rPr lang="uk-UA" b="0" i="0" dirty="0">
                <a:solidFill>
                  <a:srgbClr val="0D0D0D"/>
                </a:solidFill>
                <a:effectLst/>
                <a:highlight>
                  <a:srgbClr val="FFFFFF"/>
                </a:highlight>
                <a:latin typeface="Söhne"/>
              </a:rPr>
              <a:t>Я розумію, що можуть виникати ситуації, коли студенти потрапляють у стресові чи надзвичайні обставини, які можуть спонукати до плагіату. Проте, як викладач, я зобов'язаний нагадати вам про наші стандарти та очікування.</a:t>
            </a:r>
          </a:p>
          <a:p>
            <a:pPr marL="0" indent="0" algn="ctr">
              <a:buNone/>
            </a:pPr>
            <a:r>
              <a:rPr lang="uk-UA" b="0" i="0" dirty="0">
                <a:solidFill>
                  <a:srgbClr val="0D0D0D"/>
                </a:solidFill>
                <a:effectLst/>
                <a:highlight>
                  <a:srgbClr val="FFFFFF"/>
                </a:highlight>
                <a:latin typeface="Söhne"/>
              </a:rPr>
              <a:t>На цьому етапі я хочу, щоб ви зрозуміли серйозність даного питання. </a:t>
            </a:r>
          </a:p>
          <a:p>
            <a:pPr marL="0" indent="0" algn="ctr">
              <a:buNone/>
            </a:pPr>
            <a:r>
              <a:rPr lang="uk-UA" b="0" i="0" dirty="0">
                <a:solidFill>
                  <a:srgbClr val="0D0D0D"/>
                </a:solidFill>
                <a:effectLst/>
                <a:highlight>
                  <a:srgbClr val="FFFFFF"/>
                </a:highlight>
                <a:latin typeface="Söhne"/>
              </a:rPr>
              <a:t>Для майбутніх робіт, будь ласка, пам'ятайте про необхідність адекватно цитувати та посилатися на джерела, використовувати правильні методи парафразування та уникати копіювання без належного зазначення джерел.</a:t>
            </a:r>
          </a:p>
          <a:p>
            <a:pPr marL="0" indent="0" algn="ctr">
              <a:buNone/>
            </a:pPr>
            <a:r>
              <a:rPr lang="uk-UA" b="0" i="0" dirty="0">
                <a:solidFill>
                  <a:srgbClr val="0D0D0D"/>
                </a:solidFill>
                <a:effectLst/>
                <a:highlight>
                  <a:srgbClr val="FFFFFF"/>
                </a:highlight>
                <a:latin typeface="Söhne"/>
              </a:rPr>
              <a:t>Кожний викладач нашого факультету  готовий допомогти вам зрозуміти наші очікування та стандарти академічної чесності.</a:t>
            </a:r>
          </a:p>
          <a:p>
            <a:pPr marL="0" indent="0" algn="ctr">
              <a:buNone/>
            </a:pPr>
            <a:r>
              <a:rPr lang="uk-UA" b="0" i="0" dirty="0">
                <a:solidFill>
                  <a:srgbClr val="0D0D0D"/>
                </a:solidFill>
                <a:effectLst/>
                <a:highlight>
                  <a:srgbClr val="FFFFFF"/>
                </a:highlight>
                <a:latin typeface="Söhne"/>
              </a:rPr>
              <a:t>З повагою, декан Олена </a:t>
            </a:r>
            <a:r>
              <a:rPr lang="uk-UA" b="0" i="0" dirty="0" err="1">
                <a:solidFill>
                  <a:srgbClr val="0D0D0D"/>
                </a:solidFill>
                <a:effectLst/>
                <a:highlight>
                  <a:srgbClr val="FFFFFF"/>
                </a:highlight>
                <a:latin typeface="Söhne"/>
              </a:rPr>
              <a:t>Севериновська</a:t>
            </a:r>
            <a:endParaRPr lang="uk-UA" b="0" i="0" dirty="0">
              <a:solidFill>
                <a:srgbClr val="0D0D0D"/>
              </a:solidFill>
              <a:effectLst/>
              <a:highlight>
                <a:srgbClr val="FFFFFF"/>
              </a:highlight>
              <a:latin typeface="Söhne"/>
            </a:endParaRPr>
          </a:p>
        </p:txBody>
      </p:sp>
    </p:spTree>
    <p:extLst>
      <p:ext uri="{BB962C8B-B14F-4D97-AF65-F5344CB8AC3E}">
        <p14:creationId xmlns:p14="http://schemas.microsoft.com/office/powerpoint/2010/main" val="1113836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5906DF4-3E62-F07A-3385-FA55D0F66FFB}"/>
              </a:ext>
            </a:extLst>
          </p:cNvPr>
          <p:cNvSpPr>
            <a:spLocks noGrp="1"/>
          </p:cNvSpPr>
          <p:nvPr>
            <p:ph idx="1"/>
          </p:nvPr>
        </p:nvSpPr>
        <p:spPr/>
        <p:txBody>
          <a:bodyPr/>
          <a:lstStyle/>
          <a:p>
            <a:pPr marL="0" indent="0" algn="ctr">
              <a:buNone/>
            </a:pPr>
            <a:r>
              <a:rPr lang="uk-UA" b="0" i="0" dirty="0">
                <a:solidFill>
                  <a:srgbClr val="0D0D0D"/>
                </a:solidFill>
                <a:effectLst/>
                <a:highlight>
                  <a:srgbClr val="FFFFFF"/>
                </a:highlight>
                <a:latin typeface="Söhne"/>
              </a:rPr>
              <a:t>Плагіат у сфері освіти визначається як важливий фактор при оцінці різноманітних студентських робіт, таких як наукові, курсові та дипломні. </a:t>
            </a:r>
            <a:endParaRPr lang="uk-UA" dirty="0"/>
          </a:p>
        </p:txBody>
      </p:sp>
    </p:spTree>
    <p:extLst>
      <p:ext uri="{BB962C8B-B14F-4D97-AF65-F5344CB8AC3E}">
        <p14:creationId xmlns:p14="http://schemas.microsoft.com/office/powerpoint/2010/main" val="229511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719E0DC-52E8-6F64-E012-A5C99B116C79}"/>
              </a:ext>
            </a:extLst>
          </p:cNvPr>
          <p:cNvSpPr>
            <a:spLocks noGrp="1"/>
          </p:cNvSpPr>
          <p:nvPr>
            <p:ph idx="1"/>
          </p:nvPr>
        </p:nvSpPr>
        <p:spPr/>
        <p:txBody>
          <a:bodyPr/>
          <a:lstStyle/>
          <a:p>
            <a:pPr marL="0" indent="0" algn="ctr">
              <a:buNone/>
            </a:pPr>
            <a:r>
              <a:rPr lang="uk-UA" b="0" i="0" dirty="0">
                <a:solidFill>
                  <a:srgbClr val="0D0D0D"/>
                </a:solidFill>
                <a:effectLst/>
                <a:highlight>
                  <a:srgbClr val="FFFFFF"/>
                </a:highlight>
                <a:latin typeface="Söhne"/>
              </a:rPr>
              <a:t>Викладач може зрозуміти, наскільки самостійно студент працював над роботою, глянувши на те, наскільки текст унікальний.</a:t>
            </a:r>
            <a:endParaRPr lang="uk-UA" dirty="0"/>
          </a:p>
        </p:txBody>
      </p:sp>
    </p:spTree>
    <p:extLst>
      <p:ext uri="{BB962C8B-B14F-4D97-AF65-F5344CB8AC3E}">
        <p14:creationId xmlns:p14="http://schemas.microsoft.com/office/powerpoint/2010/main" val="2078798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FFF1E58-2176-3942-6B19-11D29FAA7184}"/>
              </a:ext>
            </a:extLst>
          </p:cNvPr>
          <p:cNvSpPr>
            <a:spLocks noGrp="1"/>
          </p:cNvSpPr>
          <p:nvPr>
            <p:ph idx="1"/>
          </p:nvPr>
        </p:nvSpPr>
        <p:spPr>
          <a:xfrm>
            <a:off x="838200" y="393895"/>
            <a:ext cx="10515600" cy="5783068"/>
          </a:xfrm>
        </p:spPr>
        <p:txBody>
          <a:bodyPr>
            <a:normAutofit lnSpcReduction="10000"/>
          </a:bodyPr>
          <a:lstStyle/>
          <a:p>
            <a:pPr marL="0" indent="0" algn="l">
              <a:buNone/>
            </a:pPr>
            <a:r>
              <a:rPr lang="uk-UA" b="0" i="0" dirty="0">
                <a:solidFill>
                  <a:srgbClr val="0D0D0D"/>
                </a:solidFill>
                <a:effectLst/>
                <a:highlight>
                  <a:srgbClr val="FFFFFF"/>
                </a:highlight>
                <a:latin typeface="Söhne"/>
              </a:rPr>
              <a:t>Оцінюючи ступінь унікальності, викладач може зробити такі висновки:</a:t>
            </a:r>
          </a:p>
          <a:p>
            <a:pPr algn="l">
              <a:buFont typeface="+mj-lt"/>
              <a:buAutoNum type="arabicPeriod"/>
            </a:pPr>
            <a:r>
              <a:rPr lang="uk-UA" b="0" i="0" dirty="0">
                <a:solidFill>
                  <a:srgbClr val="0D0D0D"/>
                </a:solidFill>
                <a:effectLst/>
                <a:highlight>
                  <a:srgbClr val="FFFFFF"/>
                </a:highlight>
                <a:latin typeface="Söhne"/>
              </a:rPr>
              <a:t>Рівень самостійності роботи студента: викладач  може визначити, скільки частини курсової або дипломної роботи було підготовлено студентом самостійно, відтворено або створено на основі власних знань, досвіду, ідей та суджень.</a:t>
            </a:r>
          </a:p>
          <a:p>
            <a:pPr algn="l">
              <a:buFont typeface="+mj-lt"/>
              <a:buAutoNum type="arabicPeriod"/>
            </a:pPr>
            <a:r>
              <a:rPr lang="uk-UA" b="0" i="0" dirty="0">
                <a:solidFill>
                  <a:srgbClr val="0D0D0D"/>
                </a:solidFill>
                <a:effectLst/>
                <a:highlight>
                  <a:srgbClr val="FFFFFF"/>
                </a:highlight>
                <a:latin typeface="Söhne"/>
              </a:rPr>
              <a:t>Навички роботи з джерелами інформації: студент може демонструвати вміння правильно перефразовувати тексти, зберігаючи сутність, акцентуючи увагу на ключових словах і поняттях, </a:t>
            </a:r>
            <a:r>
              <a:rPr lang="uk-UA" b="0" i="0" dirty="0" err="1">
                <a:solidFill>
                  <a:srgbClr val="0D0D0D"/>
                </a:solidFill>
                <a:effectLst/>
                <a:highlight>
                  <a:srgbClr val="FFFFFF"/>
                </a:highlight>
                <a:latin typeface="Söhne"/>
              </a:rPr>
              <a:t>логічно</a:t>
            </a:r>
            <a:r>
              <a:rPr lang="uk-UA" b="0" i="0" dirty="0">
                <a:solidFill>
                  <a:srgbClr val="0D0D0D"/>
                </a:solidFill>
                <a:effectLst/>
                <a:highlight>
                  <a:srgbClr val="FFFFFF"/>
                </a:highlight>
                <a:latin typeface="Söhne"/>
              </a:rPr>
              <a:t> організовуючи думки та аргументи.</a:t>
            </a:r>
          </a:p>
          <a:p>
            <a:pPr>
              <a:buFont typeface="+mj-lt"/>
              <a:buAutoNum type="arabicPeriod"/>
            </a:pPr>
            <a:r>
              <a:rPr lang="uk-UA" b="0" i="0" dirty="0">
                <a:solidFill>
                  <a:srgbClr val="0D0D0D"/>
                </a:solidFill>
                <a:effectLst/>
                <a:highlight>
                  <a:srgbClr val="FFFFFF"/>
                </a:highlight>
                <a:latin typeface="Söhne"/>
              </a:rPr>
              <a:t>Навички коректного використання цитат, запозичень та інших джерел у наукових, курсових чи дипломних роботах.</a:t>
            </a:r>
          </a:p>
          <a:p>
            <a:pPr algn="l">
              <a:buFont typeface="+mj-lt"/>
              <a:buAutoNum type="arabicPeriod"/>
            </a:pPr>
            <a:r>
              <a:rPr lang="uk-UA" b="0" i="0" dirty="0">
                <a:solidFill>
                  <a:srgbClr val="0D0D0D"/>
                </a:solidFill>
                <a:effectLst/>
                <a:highlight>
                  <a:srgbClr val="FFFFFF"/>
                </a:highlight>
                <a:latin typeface="Söhne"/>
              </a:rPr>
              <a:t>Здатність відповідати вимогам і стандартам (рівень оригінальності тексту  може відрізнятися залежно від рівня освіти, спеціалізації, вимог університету тощо).</a:t>
            </a:r>
          </a:p>
          <a:p>
            <a:endParaRPr lang="ru-RU" dirty="0"/>
          </a:p>
        </p:txBody>
      </p:sp>
    </p:spTree>
    <p:extLst>
      <p:ext uri="{BB962C8B-B14F-4D97-AF65-F5344CB8AC3E}">
        <p14:creationId xmlns:p14="http://schemas.microsoft.com/office/powerpoint/2010/main" val="191591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9DF400C-9843-985F-ABB0-A2837EB91ED8}"/>
              </a:ext>
            </a:extLst>
          </p:cNvPr>
          <p:cNvSpPr>
            <a:spLocks noGrp="1"/>
          </p:cNvSpPr>
          <p:nvPr>
            <p:ph idx="1"/>
          </p:nvPr>
        </p:nvSpPr>
        <p:spPr>
          <a:xfrm>
            <a:off x="838200" y="731520"/>
            <a:ext cx="10515600" cy="5445443"/>
          </a:xfrm>
        </p:spPr>
        <p:txBody>
          <a:bodyPr>
            <a:normAutofit/>
          </a:bodyPr>
          <a:lstStyle/>
          <a:p>
            <a:pPr marL="0" indent="0" algn="l">
              <a:buNone/>
            </a:pPr>
            <a:r>
              <a:rPr lang="uk-UA" b="0" i="0" dirty="0">
                <a:solidFill>
                  <a:srgbClr val="0D0D0D"/>
                </a:solidFill>
                <a:effectLst/>
                <a:highlight>
                  <a:srgbClr val="FFFFFF"/>
                </a:highlight>
                <a:latin typeface="Söhne"/>
              </a:rPr>
              <a:t>                  Як проводиться перевірка унікальності робіт?</a:t>
            </a:r>
          </a:p>
          <a:p>
            <a:pPr marL="0" indent="0" algn="l">
              <a:buNone/>
            </a:pPr>
            <a:endParaRPr lang="uk-UA" b="0" i="0" dirty="0">
              <a:solidFill>
                <a:srgbClr val="0D0D0D"/>
              </a:solidFill>
              <a:effectLst/>
              <a:highlight>
                <a:srgbClr val="FFFFFF"/>
              </a:highlight>
              <a:latin typeface="Söhne"/>
            </a:endParaRPr>
          </a:p>
          <a:p>
            <a:pPr marL="0" indent="0" algn="l">
              <a:buNone/>
            </a:pPr>
            <a:r>
              <a:rPr lang="uk-UA" b="0" i="0" dirty="0">
                <a:solidFill>
                  <a:srgbClr val="0D0D0D"/>
                </a:solidFill>
                <a:effectLst/>
                <a:highlight>
                  <a:srgbClr val="FFFFFF"/>
                </a:highlight>
                <a:latin typeface="Söhne"/>
              </a:rPr>
              <a:t>Кожен університет самостійно визначає, яку систему або програму використовувати для перевірки студентських робіт на плагіат. Крім того, кожен навчальний заклад може встановлювати перелік </a:t>
            </a:r>
            <a:r>
              <a:rPr lang="uk-UA" b="0" i="0" dirty="0" err="1">
                <a:solidFill>
                  <a:srgbClr val="0D0D0D"/>
                </a:solidFill>
                <a:effectLst/>
                <a:highlight>
                  <a:srgbClr val="FFFFFF"/>
                </a:highlight>
                <a:latin typeface="Söhne"/>
              </a:rPr>
              <a:t>проєктів</a:t>
            </a:r>
            <a:r>
              <a:rPr lang="uk-UA" b="0" i="0" dirty="0">
                <a:solidFill>
                  <a:srgbClr val="0D0D0D"/>
                </a:solidFill>
                <a:effectLst/>
                <a:highlight>
                  <a:srgbClr val="FFFFFF"/>
                </a:highlight>
                <a:latin typeface="Söhne"/>
              </a:rPr>
              <a:t>, які підлягають обов'язковій перевірці на плагіат. </a:t>
            </a:r>
          </a:p>
          <a:p>
            <a:pPr marL="0" indent="0" algn="l">
              <a:buNone/>
            </a:pPr>
            <a:r>
              <a:rPr lang="uk-UA" dirty="0">
                <a:solidFill>
                  <a:srgbClr val="0D0D0D"/>
                </a:solidFill>
                <a:highlight>
                  <a:srgbClr val="FFFFFF"/>
                </a:highlight>
                <a:latin typeface="Söhne"/>
              </a:rPr>
              <a:t>В ДНУ </a:t>
            </a:r>
            <a:r>
              <a:rPr lang="uk-UA" b="0" i="0" dirty="0">
                <a:solidFill>
                  <a:srgbClr val="0D0D0D"/>
                </a:solidFill>
                <a:effectLst/>
                <a:highlight>
                  <a:srgbClr val="FFFFFF"/>
                </a:highlight>
                <a:latin typeface="Söhne"/>
              </a:rPr>
              <a:t> таку перевірку проходять наукові статті, курсові,  дипломні та дисертаційні роботи, але іноді це може стосуватися і есе та рефератів.</a:t>
            </a:r>
          </a:p>
          <a:p>
            <a:pPr marL="0" indent="0" algn="l">
              <a:buNone/>
            </a:pPr>
            <a:r>
              <a:rPr lang="uk-UA" b="0" i="0" dirty="0">
                <a:solidFill>
                  <a:srgbClr val="0D0D0D"/>
                </a:solidFill>
                <a:effectLst/>
                <a:highlight>
                  <a:srgbClr val="FFFFFF"/>
                </a:highlight>
                <a:latin typeface="Söhne"/>
              </a:rPr>
              <a:t>В університеті для такої перевірки використовується програма «</a:t>
            </a:r>
            <a:r>
              <a:rPr lang="uk-UA" b="0" i="0" dirty="0" err="1">
                <a:solidFill>
                  <a:srgbClr val="0D0D0D"/>
                </a:solidFill>
                <a:effectLst/>
                <a:highlight>
                  <a:srgbClr val="FFFFFF"/>
                </a:highlight>
                <a:latin typeface="Söhne"/>
              </a:rPr>
              <a:t>Strike-plagiarism</a:t>
            </a:r>
            <a:r>
              <a:rPr lang="uk-UA" b="0" i="0" dirty="0">
                <a:solidFill>
                  <a:srgbClr val="0D0D0D"/>
                </a:solidFill>
                <a:effectLst/>
                <a:highlight>
                  <a:srgbClr val="FFFFFF"/>
                </a:highlight>
                <a:latin typeface="Söhne"/>
              </a:rPr>
              <a:t>».</a:t>
            </a:r>
          </a:p>
          <a:p>
            <a:endParaRPr lang="ru-RU" dirty="0"/>
          </a:p>
        </p:txBody>
      </p:sp>
    </p:spTree>
    <p:extLst>
      <p:ext uri="{BB962C8B-B14F-4D97-AF65-F5344CB8AC3E}">
        <p14:creationId xmlns:p14="http://schemas.microsoft.com/office/powerpoint/2010/main" val="2040483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4FB568A-CE49-04DE-E718-1307D89F8915}"/>
              </a:ext>
            </a:extLst>
          </p:cNvPr>
          <p:cNvSpPr>
            <a:spLocks noGrp="1"/>
          </p:cNvSpPr>
          <p:nvPr>
            <p:ph idx="1"/>
          </p:nvPr>
        </p:nvSpPr>
        <p:spPr>
          <a:xfrm>
            <a:off x="838200" y="675249"/>
            <a:ext cx="10515600" cy="5501714"/>
          </a:xfrm>
        </p:spPr>
        <p:txBody>
          <a:bodyPr>
            <a:normAutofit fontScale="92500" lnSpcReduction="20000"/>
          </a:bodyPr>
          <a:lstStyle/>
          <a:p>
            <a:pPr marL="0" indent="0" algn="l">
              <a:buNone/>
            </a:pPr>
            <a:r>
              <a:rPr lang="uk-UA" b="0" i="0" dirty="0">
                <a:solidFill>
                  <a:srgbClr val="0D0D0D"/>
                </a:solidFill>
                <a:effectLst/>
                <a:highlight>
                  <a:srgbClr val="FFFFFF"/>
                </a:highlight>
                <a:latin typeface="Söhne"/>
              </a:rPr>
              <a:t>У більшості випадків очікується, що наукова робота матиме такі показники унікальності:</a:t>
            </a:r>
          </a:p>
          <a:p>
            <a:pPr marL="0" indent="0" algn="l">
              <a:buNone/>
            </a:pPr>
            <a:r>
              <a:rPr lang="uk-UA" b="0" i="0" dirty="0">
                <a:solidFill>
                  <a:srgbClr val="0D0D0D"/>
                </a:solidFill>
                <a:effectLst/>
                <a:highlight>
                  <a:srgbClr val="FFFFFF"/>
                </a:highlight>
                <a:latin typeface="Söhne"/>
              </a:rPr>
              <a:t>Реферат: 40%-60%;</a:t>
            </a:r>
          </a:p>
          <a:p>
            <a:pPr marL="0" indent="0" algn="l">
              <a:buNone/>
            </a:pPr>
            <a:r>
              <a:rPr lang="uk-UA" b="0" i="0" dirty="0">
                <a:solidFill>
                  <a:srgbClr val="0D0D0D"/>
                </a:solidFill>
                <a:effectLst/>
                <a:highlight>
                  <a:srgbClr val="FFFFFF"/>
                </a:highlight>
                <a:latin typeface="Söhne"/>
              </a:rPr>
              <a:t>Наукова стаття, есе: 90%-95% (чим вище, тим краще);</a:t>
            </a:r>
          </a:p>
          <a:p>
            <a:pPr marL="0" indent="0" algn="l">
              <a:buNone/>
            </a:pPr>
            <a:r>
              <a:rPr lang="uk-UA" b="0" i="0" dirty="0">
                <a:solidFill>
                  <a:srgbClr val="0D0D0D"/>
                </a:solidFill>
                <a:effectLst/>
                <a:highlight>
                  <a:srgbClr val="FFFFFF"/>
                </a:highlight>
                <a:latin typeface="Söhne"/>
              </a:rPr>
              <a:t>Курсова робота: 50%-70%</a:t>
            </a:r>
          </a:p>
          <a:p>
            <a:pPr marL="0" indent="0" algn="l">
              <a:buNone/>
            </a:pPr>
            <a:endParaRPr lang="uk-UA" b="0" i="0" dirty="0">
              <a:solidFill>
                <a:srgbClr val="0D0D0D"/>
              </a:solidFill>
              <a:effectLst/>
              <a:highlight>
                <a:srgbClr val="FFFFFF"/>
              </a:highlight>
              <a:latin typeface="Söhne"/>
            </a:endParaRPr>
          </a:p>
          <a:p>
            <a:pPr marL="0" indent="0" algn="l">
              <a:buNone/>
            </a:pPr>
            <a:r>
              <a:rPr lang="uk-UA" b="0" i="0" dirty="0">
                <a:solidFill>
                  <a:srgbClr val="333333"/>
                </a:solidFill>
                <a:effectLst/>
                <a:highlight>
                  <a:srgbClr val="E8EAF2"/>
                </a:highlight>
                <a:latin typeface="Verdana" panose="020B0604030504040204" pitchFamily="34" charset="0"/>
              </a:rPr>
              <a:t> Дипломна робота, що має унікальність менше ніж 50%, не допускається до захисту. У разі низького рівня унікальності дипломної роботи (нижче ніж 75%) наукові керівники студентів перевіряють відповідні джерела інформації, коректність посилань на них і повертають роботи на доопрацювання.</a:t>
            </a:r>
          </a:p>
          <a:p>
            <a:pPr marL="0" indent="0" algn="l">
              <a:buNone/>
            </a:pPr>
            <a:endParaRPr lang="uk-UA" b="0" i="0" dirty="0">
              <a:solidFill>
                <a:srgbClr val="0D0D0D"/>
              </a:solidFill>
              <a:effectLst/>
              <a:highlight>
                <a:srgbClr val="FFFFFF"/>
              </a:highlight>
              <a:latin typeface="Söhne"/>
            </a:endParaRPr>
          </a:p>
          <a:p>
            <a:pPr marL="0" indent="0" algn="l">
              <a:buNone/>
            </a:pPr>
            <a:r>
              <a:rPr lang="uk-UA" b="0" i="0" dirty="0">
                <a:solidFill>
                  <a:srgbClr val="0D0D0D"/>
                </a:solidFill>
                <a:effectLst/>
                <a:highlight>
                  <a:srgbClr val="FFFFFF"/>
                </a:highlight>
                <a:latin typeface="Söhne"/>
              </a:rPr>
              <a:t>Що означає унікальність? Це відсоток тексту наукової роботи, який повинен бути написаний студентом самостійно, без копіювання, цитат або запозичень. Це саме "слова автора", його думки, переказ і т. д.</a:t>
            </a:r>
          </a:p>
          <a:p>
            <a:endParaRPr lang="ru-RU" dirty="0"/>
          </a:p>
        </p:txBody>
      </p:sp>
    </p:spTree>
    <p:extLst>
      <p:ext uri="{BB962C8B-B14F-4D97-AF65-F5344CB8AC3E}">
        <p14:creationId xmlns:p14="http://schemas.microsoft.com/office/powerpoint/2010/main" val="3412580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F1C59F-664E-9C4A-0F98-1CB4F50C7788}"/>
              </a:ext>
            </a:extLst>
          </p:cNvPr>
          <p:cNvSpPr>
            <a:spLocks noGrp="1"/>
          </p:cNvSpPr>
          <p:nvPr>
            <p:ph type="title"/>
          </p:nvPr>
        </p:nvSpPr>
        <p:spPr/>
        <p:txBody>
          <a:bodyPr/>
          <a:lstStyle/>
          <a:p>
            <a:pPr algn="ctr"/>
            <a:r>
              <a:rPr lang="uk-UA" dirty="0">
                <a:solidFill>
                  <a:srgbClr val="FF0000"/>
                </a:solidFill>
              </a:rPr>
              <a:t>Важливо!</a:t>
            </a:r>
            <a:endParaRPr lang="ru-RU" dirty="0">
              <a:solidFill>
                <a:srgbClr val="FF0000"/>
              </a:solidFill>
            </a:endParaRPr>
          </a:p>
        </p:txBody>
      </p:sp>
      <p:sp>
        <p:nvSpPr>
          <p:cNvPr id="3" name="Объект 2">
            <a:extLst>
              <a:ext uri="{FF2B5EF4-FFF2-40B4-BE49-F238E27FC236}">
                <a16:creationId xmlns:a16="http://schemas.microsoft.com/office/drawing/2014/main" id="{66F8A5F1-0130-48E4-0560-284CE0135CBC}"/>
              </a:ext>
            </a:extLst>
          </p:cNvPr>
          <p:cNvSpPr>
            <a:spLocks noGrp="1"/>
          </p:cNvSpPr>
          <p:nvPr>
            <p:ph idx="1"/>
          </p:nvPr>
        </p:nvSpPr>
        <p:spPr/>
        <p:txBody>
          <a:bodyPr/>
          <a:lstStyle/>
          <a:p>
            <a:pPr marL="0" indent="0" algn="ctr">
              <a:buNone/>
            </a:pPr>
            <a:r>
              <a:rPr lang="uk-UA" b="0" i="0" dirty="0">
                <a:solidFill>
                  <a:srgbClr val="000000"/>
                </a:solidFill>
                <a:effectLst/>
                <a:latin typeface="Montserrat" panose="00000500000000000000" pitchFamily="2" charset="0"/>
              </a:rPr>
              <a:t>Перевірка на плагіат курсової та диплому є обов’язковою процедурою для кожного студента.</a:t>
            </a:r>
          </a:p>
          <a:p>
            <a:pPr marL="0" indent="0" algn="ctr">
              <a:buNone/>
            </a:pPr>
            <a:endParaRPr lang="uk-UA" dirty="0">
              <a:solidFill>
                <a:srgbClr val="000000"/>
              </a:solidFill>
              <a:latin typeface="Montserrat" panose="00000500000000000000" pitchFamily="2" charset="0"/>
            </a:endParaRPr>
          </a:p>
          <a:p>
            <a:pPr marL="0" indent="0" algn="ctr">
              <a:buNone/>
            </a:pPr>
            <a:r>
              <a:rPr lang="uk-UA" b="0" i="0" dirty="0">
                <a:solidFill>
                  <a:srgbClr val="000000"/>
                </a:solidFill>
                <a:effectLst/>
                <a:latin typeface="Montserrat" panose="00000500000000000000" pitchFamily="2" charset="0"/>
              </a:rPr>
              <a:t> Отримати допуск до захисту наукової роботи в ДНУ  без реалізації цього етапу неможливо.</a:t>
            </a:r>
          </a:p>
          <a:p>
            <a:pPr algn="l"/>
            <a:endParaRPr lang="ru-RU" b="0" i="0" dirty="0">
              <a:solidFill>
                <a:srgbClr val="000000"/>
              </a:solidFill>
              <a:effectLst/>
              <a:latin typeface="Montserrat" panose="00000500000000000000" pitchFamily="2" charset="0"/>
            </a:endParaRPr>
          </a:p>
          <a:p>
            <a:endParaRPr lang="ru-RU" dirty="0"/>
          </a:p>
        </p:txBody>
      </p:sp>
    </p:spTree>
    <p:extLst>
      <p:ext uri="{BB962C8B-B14F-4D97-AF65-F5344CB8AC3E}">
        <p14:creationId xmlns:p14="http://schemas.microsoft.com/office/powerpoint/2010/main" val="1510240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A51E1E-E4B6-186A-33B9-AA462E8628B3}"/>
              </a:ext>
            </a:extLst>
          </p:cNvPr>
          <p:cNvSpPr>
            <a:spLocks noGrp="1"/>
          </p:cNvSpPr>
          <p:nvPr>
            <p:ph type="title"/>
          </p:nvPr>
        </p:nvSpPr>
        <p:spPr/>
        <p:txBody>
          <a:bodyPr>
            <a:normAutofit fontScale="90000"/>
          </a:bodyPr>
          <a:lstStyle/>
          <a:p>
            <a:r>
              <a:rPr lang="uk-UA" b="0" i="0" dirty="0">
                <a:solidFill>
                  <a:srgbClr val="0D0D0D"/>
                </a:solidFill>
                <a:effectLst/>
                <a:highlight>
                  <a:srgbClr val="FFFFFF"/>
                </a:highlight>
                <a:latin typeface="Söhne"/>
              </a:rPr>
              <a:t>Як вирішити проблеми, пов'язані з плагіатом у курсовій та дипломній роботі?</a:t>
            </a:r>
            <a:br>
              <a:rPr lang="uk-UA" b="0" i="0" dirty="0">
                <a:solidFill>
                  <a:srgbClr val="0D0D0D"/>
                </a:solidFill>
                <a:effectLst/>
                <a:highlight>
                  <a:srgbClr val="FFFFFF"/>
                </a:highlight>
                <a:latin typeface="Söhne"/>
              </a:rPr>
            </a:br>
            <a:endParaRPr lang="ru-RU" dirty="0"/>
          </a:p>
        </p:txBody>
      </p:sp>
      <p:sp>
        <p:nvSpPr>
          <p:cNvPr id="3" name="Объект 2">
            <a:extLst>
              <a:ext uri="{FF2B5EF4-FFF2-40B4-BE49-F238E27FC236}">
                <a16:creationId xmlns:a16="http://schemas.microsoft.com/office/drawing/2014/main" id="{664F595D-F3E8-240D-B8A8-8CD1E7082EC3}"/>
              </a:ext>
            </a:extLst>
          </p:cNvPr>
          <p:cNvSpPr>
            <a:spLocks noGrp="1"/>
          </p:cNvSpPr>
          <p:nvPr>
            <p:ph idx="1"/>
          </p:nvPr>
        </p:nvSpPr>
        <p:spPr/>
        <p:txBody>
          <a:bodyPr>
            <a:normAutofit/>
          </a:bodyPr>
          <a:lstStyle/>
          <a:p>
            <a:pPr marL="0" indent="0" algn="l">
              <a:buNone/>
            </a:pPr>
            <a:br>
              <a:rPr lang="ru-RU" b="0" i="0" dirty="0">
                <a:solidFill>
                  <a:srgbClr val="0D0D0D"/>
                </a:solidFill>
                <a:effectLst/>
                <a:highlight>
                  <a:srgbClr val="FFFFFF"/>
                </a:highlight>
                <a:latin typeface="Söhne"/>
              </a:rPr>
            </a:br>
            <a:r>
              <a:rPr lang="uk-UA" b="0" i="0" dirty="0">
                <a:solidFill>
                  <a:srgbClr val="0D0D0D"/>
                </a:solidFill>
                <a:effectLst/>
                <a:highlight>
                  <a:srgbClr val="FFFFFF"/>
                </a:highlight>
                <a:latin typeface="Söhne"/>
              </a:rPr>
              <a:t>Кожен день в Інтернеті з'являються тисячі нових робіт, але часто вони є переписаними вже існуючими матеріалами, які були використані багато разів і мають плагіат. </a:t>
            </a:r>
          </a:p>
          <a:p>
            <a:pPr marL="0" indent="0" algn="l">
              <a:buNone/>
            </a:pPr>
            <a:r>
              <a:rPr lang="uk-UA" b="0" i="0" dirty="0">
                <a:solidFill>
                  <a:srgbClr val="0D0D0D"/>
                </a:solidFill>
                <a:effectLst/>
                <a:highlight>
                  <a:srgbClr val="FFFFFF"/>
                </a:highlight>
                <a:latin typeface="Söhne"/>
              </a:rPr>
              <a:t>Важливо зауважити, що розробники програм для перевірки плагіату постійно вдосконалюють алгоритми, тому з кожним днем стає складніше досягти високого рівня унікальності. </a:t>
            </a:r>
          </a:p>
          <a:p>
            <a:pPr marL="0" indent="0" algn="l">
              <a:buNone/>
            </a:pPr>
            <a:r>
              <a:rPr lang="uk-UA" b="0" i="0" dirty="0">
                <a:solidFill>
                  <a:srgbClr val="0D0D0D"/>
                </a:solidFill>
                <a:effectLst/>
                <a:highlight>
                  <a:srgbClr val="FFFFFF"/>
                </a:highlight>
                <a:latin typeface="Söhne"/>
              </a:rPr>
              <a:t>Студентам усе складніше виправляти плагіат у своїх курсових і дипломних роботах. Тому важливо знати, як писати дипломну роботу без плагіату.</a:t>
            </a:r>
          </a:p>
          <a:p>
            <a:endParaRPr lang="ru-RU" dirty="0"/>
          </a:p>
        </p:txBody>
      </p:sp>
    </p:spTree>
    <p:extLst>
      <p:ext uri="{BB962C8B-B14F-4D97-AF65-F5344CB8AC3E}">
        <p14:creationId xmlns:p14="http://schemas.microsoft.com/office/powerpoint/2010/main" val="31339077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1613</Words>
  <Application>Microsoft Office PowerPoint</Application>
  <PresentationFormat>Широкоэкранный</PresentationFormat>
  <Paragraphs>86</Paragraphs>
  <Slides>22</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22</vt:i4>
      </vt:variant>
    </vt:vector>
  </HeadingPairs>
  <TitlesOfParts>
    <vt:vector size="30" baseType="lpstr">
      <vt:lpstr>Arial</vt:lpstr>
      <vt:lpstr>Calibri</vt:lpstr>
      <vt:lpstr>Calibri Light</vt:lpstr>
      <vt:lpstr>Montserrat</vt:lpstr>
      <vt:lpstr>Söhne</vt:lpstr>
      <vt:lpstr>Times New Roman</vt:lpstr>
      <vt:lpstr>Verdana</vt:lpstr>
      <vt:lpstr>Тема Office</vt:lpstr>
      <vt:lpstr>Етика та методи уникнення плагіату в академічних роботах: стратегії написання курсових та дипломних робіт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Важливо!</vt:lpstr>
      <vt:lpstr>Як вирішити проблеми, пов'язані з плагіатом у курсовій та дипломній роботі? </vt:lpstr>
      <vt:lpstr>Презентация PowerPoint</vt:lpstr>
      <vt:lpstr>Приклад</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Результат роботи швидких сервісів</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Етика та методи уникнення плагіату в академічних роботах: стратегії написання курсових та дипломних робіт</dc:title>
  <dc:creator>Elena</dc:creator>
  <cp:lastModifiedBy>Elena</cp:lastModifiedBy>
  <cp:revision>25</cp:revision>
  <dcterms:created xsi:type="dcterms:W3CDTF">2024-04-18T09:26:27Z</dcterms:created>
  <dcterms:modified xsi:type="dcterms:W3CDTF">2026-02-18T13:25:34Z</dcterms:modified>
</cp:coreProperties>
</file>