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Fraunces Extra Bold" panose="020B0604020202020204" charset="0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97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hyperlink" Target="https://naqa.gov.ua/%d0%b7%d0%b0%d0%b3%d0%b0%d0%bb%d1%8c%d0%bd%d0%b0-%d1%96%d0%bd%d1%84%d0%be%d1%80%d0%bc%d0%b0%d1%86%d1%96%d1%8f-%d0%b0%d0%ba%d1%80%d0%b5%d0%b4%d0%b8%d1%82%d0%b0%d1%86%d1%96%d1%8f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702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Процедура зовнішнього забезпечення якості вищої освіти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03491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Практичні поради для закладів вищої освіти від Національного агентства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5442"/>
            <a:ext cx="1027949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Під час та після візиту експертної групи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91533"/>
            <a:ext cx="344793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Коректна комунікація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361962"/>
            <a:ext cx="425029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Найголовніша дія для посилення позиції – це коректна комунікація між представниками закладу, адміністрації та гаранта освітньої програми.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810714"/>
            <a:ext cx="425029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Чітко проговорюйте, не шукайте відступу, не чекайте на вгадування внутрішніх процесів. Пояснюйте максимально коректно.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279231"/>
            <a:ext cx="26567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Важливі обмеження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7747"/>
            <a:ext cx="425029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Коли розпочався візит, склад експертної групи змінити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не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мож</a:t>
            </a:r>
            <a:r>
              <a:rPr lang="uk-UA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на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. Ви могли зробити це за визначений нормативною документацією час, визначивши конфлікт інтересів, але під час експертизи – вже ні.</a:t>
            </a:r>
            <a:endParaRPr lang="en-US" sz="15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811" y="2219563"/>
            <a:ext cx="8308300" cy="47079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5431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Відповідь на звіт експертної групи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692122"/>
            <a:ext cx="992267" cy="14610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4415" y="28904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Отримання звіту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984415" y="3319701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Після експертизи отримуєте інформацію в особистому кабінеті гаранта про наявність звіту.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53138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84415" y="43514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Вчасна відповідь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984415" y="4780717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Можете вчасно на нього відповісти. Постарайтесь не втратити цю можливість.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14154"/>
            <a:ext cx="992267" cy="14610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84415" y="58125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Альтернатива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984415" y="6241733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Якщо з технічних причин не вдалося, можете надіслати відповідь при комунікації з Галузевою експертною радою.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7704" y="995005"/>
            <a:ext cx="1342906" cy="302538"/>
          </a:xfrm>
          <a:prstGeom prst="roundRect">
            <a:avLst>
              <a:gd name="adj" fmla="val 40326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779264" y="1045726"/>
            <a:ext cx="1139785" cy="201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ГАЛУЗЕВА РАДА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77704" y="1355408"/>
            <a:ext cx="9368671" cy="529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Взаємодія з Галузевою експертною радою</a:t>
            </a:r>
            <a:endParaRPr lang="en-US" sz="3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04" y="2264450"/>
            <a:ext cx="8484037" cy="480750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82745" y="2382798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Правила відповіді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582745" y="2845118"/>
            <a:ext cx="4377452" cy="753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У вас є можливість надати відповідь на звіт експертної групи. Вона чітко визначена в наказі з дати – відстежуйте це.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9582745" y="3728918"/>
            <a:ext cx="4377452" cy="753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Не повторюйте те, що вже написали як відповідь на звіт експертної групи, для проекту висновку Галузевої ради.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9582745" y="4645223"/>
            <a:ext cx="4377452" cy="1406604"/>
          </a:xfrm>
          <a:prstGeom prst="roundRect">
            <a:avLst>
              <a:gd name="adj" fmla="val 10842"/>
            </a:avLst>
          </a:prstGeom>
          <a:solidFill>
            <a:srgbClr val="CCE6D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171" y="4876205"/>
            <a:ext cx="211693" cy="16942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133290" y="4832152"/>
            <a:ext cx="3657481" cy="1004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ea typeface="Nobile" pitchFamily="34" charset="-122"/>
                <a:cs typeface="Nobile" pitchFamily="34" charset="-120"/>
              </a:rPr>
              <a:t>Моніторте в системі стан справи і можливість надання відповіді. Використовуйте її тільки для додаткових аргументів, не повторюючись.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9582745" y="6214467"/>
            <a:ext cx="4377452" cy="753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Обов'язково відповідайте з обґрунтуванням на суттєві недоліки, якщо вони були вказані в проекті висновку.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17896"/>
            <a:ext cx="117700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Виступ на засіданні Національного агентства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34809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3234809"/>
            <a:ext cx="91440" cy="277689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3456027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Раціональне використання часу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4195405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Час засідання обмежений. Розглядається багато справ. Максимально раціонально використовуйте наданий час, відповідаючи по суті.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234809"/>
            <a:ext cx="4215408" cy="2776895"/>
          </a:xfrm>
          <a:prstGeom prst="roundRect">
            <a:avLst>
              <a:gd name="adj" fmla="val 3951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4577" y="3234809"/>
            <a:ext cx="91440" cy="277689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34560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Чого уникати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3885247"/>
            <a:ext cx="37043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Уникайте патетики викладу історії закладу та його здобутків. Уникайте звинувачень. Не повторюйте написане у відповідях на звіт експертної групи та висновок Галузевої ради.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234809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598343" y="3234809"/>
            <a:ext cx="91440" cy="2776895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34560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Що наводити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885247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Наводьте нові аргументи, ті, які можуть сприяти позитивному оцінюванню вашої освітньої програми. Ми вже ознайомилися з попередніми документами на погоджувальних нарадах.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747718"/>
            <a:ext cx="1396246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472" y="1862495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8478" y="1814870"/>
            <a:ext cx="9048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ea typeface="Nobile" pitchFamily="34" charset="-122"/>
                <a:cs typeface="Nobile" pitchFamily="34" charset="-120"/>
              </a:rPr>
              <a:t>NOTA BENE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21539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Якість понад усе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3331488"/>
            <a:ext cx="474928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Вимоги до освітньої програми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93790" y="3901916"/>
            <a:ext cx="83083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Заклад, який планує подати освітню програму для зовнішнього оцінювання, навіть якщо має можливість отримати умовну акредитацію (військові та специфічні заклади), але вирішив піти за повною процедурою, має усвідомлювати: освітня програма має відповідати вимогам.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350669"/>
            <a:ext cx="83083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Ні секретаріат при прийнятті справи, ні Національне агентство не можуть спиратися на той факт, що це Харків, Київ, Одеса, Миколаїв або будь-яке інше місто України.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9450943" y="3133130"/>
            <a:ext cx="4536043" cy="3348752"/>
          </a:xfrm>
          <a:prstGeom prst="roundRect">
            <a:avLst>
              <a:gd name="adj" fmla="val 8535"/>
            </a:avLst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9649301" y="33314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ea typeface="Fraunces Extra Bold" pitchFamily="34" charset="-122"/>
                <a:cs typeface="Fraunces Extra Bold" pitchFamily="34" charset="-120"/>
              </a:rPr>
              <a:t>Наш пріоритет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649301" y="3840004"/>
            <a:ext cx="413932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ea typeface="Nobile" pitchFamily="34" charset="-122"/>
                <a:cs typeface="Nobile" pitchFamily="34" charset="-120"/>
              </a:rPr>
              <a:t>Якісна освітня програма – це наш пріоритет, незалежно від локації та обставин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669" y="538758"/>
            <a:ext cx="7820025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Корисні ресурси та побажання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83669" y="5497473"/>
            <a:ext cx="3562231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Рекомендаційні документи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83669" y="5919549"/>
            <a:ext cx="6410682" cy="934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Роз'яснення щодо застосування критеріїв оцінювання, перелік суттєвих недоліків для внутрішнього аудиту, інші корисні посилання.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048" y="1537692"/>
            <a:ext cx="3718084" cy="37180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6048" y="5497473"/>
            <a:ext cx="2448997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Наші побажання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436048" y="5919549"/>
            <a:ext cx="6410682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Бажаємо успішних акредитацій, розуміння процесу зовнішнього оцінювання. Бережіть себе, дбайте про власну безпеку!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84841" y="7071479"/>
            <a:ext cx="14658681" cy="612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Шановні колеги, всі рекомендаційні документи Національного </a:t>
            </a:r>
            <a:r>
              <a:rPr lang="en-US" sz="150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агентства</a:t>
            </a:r>
            <a:r>
              <a:rPr lang="en-US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sz="150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розміщені</a:t>
            </a:r>
            <a:r>
              <a:rPr lang="uk-UA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 на сайті  </a:t>
            </a:r>
            <a:r>
              <a:rPr lang="en-GB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  <a:hlinkClick r:id="rId4"/>
              </a:rPr>
              <a:t>https://naqa.gov.ua</a:t>
            </a:r>
            <a:r>
              <a:rPr lang="en-US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. Використовуйте їх для підготовки та </a:t>
            </a:r>
            <a:r>
              <a:rPr lang="en-US" sz="150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внутрішнього</a:t>
            </a:r>
            <a:r>
              <a:rPr lang="en-US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endParaRPr lang="uk-UA" sz="1500" dirty="0">
              <a:solidFill>
                <a:srgbClr val="405449"/>
              </a:solidFill>
              <a:ea typeface="Nobile" pitchFamily="34" charset="-122"/>
              <a:cs typeface="Nobile" pitchFamily="34" charset="-120"/>
            </a:endParaRPr>
          </a:p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аудиту</a:t>
            </a:r>
            <a:r>
              <a:rPr lang="en-US" sz="150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освітніх програм. Всього вам найкращого!</a:t>
            </a:r>
            <a:endParaRPr lang="en-US" sz="1500" dirty="0"/>
          </a:p>
        </p:txBody>
      </p:sp>
      <p:pic>
        <p:nvPicPr>
          <p:cNvPr id="11" name="Рисунок 10" descr="Изображение выглядит как текст, электроника, снимок экрана, программное обеспеч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83320B-8967-A852-0FD6-B199C8F7E3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24" t="13091" r="19144" b="14219"/>
          <a:stretch>
            <a:fillRect/>
          </a:stretch>
        </p:blipFill>
        <p:spPr>
          <a:xfrm>
            <a:off x="443464" y="1598787"/>
            <a:ext cx="4945130" cy="34508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52488"/>
            <a:ext cx="743069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912019"/>
            <a:ext cx="50494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ВСТУП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304925"/>
            <a:ext cx="102134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Головна мета зовнішнього оцінювання</a:t>
            </a:r>
            <a:endParaRPr lang="en-US" sz="3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45901"/>
            <a:ext cx="8308300" cy="470796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93818" y="3122890"/>
            <a:ext cx="425029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uk-UA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Головна мета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зовнішнього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оцінювання – покращення освітніх програм. Результатом має бути не стільки сертифікат, скільки сприйняття і розуміння рекомендацій, які піде на користь освітній діяльності.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9593818" y="5524262"/>
            <a:ext cx="42502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Найважливіше – це те, що рекомендації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покращать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освітню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програму та освітню діяльність за нею.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2522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Моніторинг та планування перед акредитацією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280190" y="3363039"/>
            <a:ext cx="2386489" cy="3041333"/>
          </a:xfrm>
          <a:prstGeom prst="roundRect">
            <a:avLst>
              <a:gd name="adj" fmla="val 7485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6478548" y="3561398"/>
            <a:ext cx="19897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Аналіз програм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478548" y="4300776"/>
            <a:ext cx="198977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Проаналізуйте, які освітні програми плануєте подати. Має бути виконано 60% освітньої програми.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8865037" y="3363039"/>
            <a:ext cx="2386608" cy="3041333"/>
          </a:xfrm>
          <a:prstGeom prst="roundRect">
            <a:avLst>
              <a:gd name="adj" fmla="val 7485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9063395" y="3561398"/>
            <a:ext cx="19898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Шифри програм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9063395" y="4300776"/>
            <a:ext cx="19898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Для магістрів – освітні програми за новими шифрами. Для бакалаврів (3-4 курс) – старі шифри.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11450003" y="3363039"/>
            <a:ext cx="2386608" cy="3041333"/>
          </a:xfrm>
          <a:prstGeom prst="roundRect">
            <a:avLst>
              <a:gd name="adj" fmla="val 7485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11648361" y="3561398"/>
            <a:ext cx="19898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Заздалегідь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11648361" y="3990618"/>
            <a:ext cx="19898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Почніть роботу над відомостями про самооцінювання завчасно, щоб виявити все, що не розміщено на сайті.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06429"/>
            <a:ext cx="1120140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20472" y="1973580"/>
            <a:ext cx="8667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438951"/>
                </a:solidFill>
                <a:ea typeface="Nobile" pitchFamily="34" charset="-122"/>
                <a:cs typeface="Nobile" pitchFamily="34" charset="-120"/>
              </a:rPr>
              <a:t>ВАЖЛИВО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793790" y="2374106"/>
            <a:ext cx="87653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Підготовка – це постійний процес</a:t>
            </a:r>
            <a:endParaRPr lang="en-US" sz="4400" dirty="0"/>
          </a:p>
        </p:txBody>
      </p:sp>
      <p:sp>
        <p:nvSpPr>
          <p:cNvPr id="5" name="Text 3"/>
          <p:cNvSpPr/>
          <p:nvPr/>
        </p:nvSpPr>
        <p:spPr>
          <a:xfrm>
            <a:off x="793790" y="3490198"/>
            <a:ext cx="368677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Не чекайте акредитації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93790" y="4060627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uk-UA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НАЗЯВО </a:t>
            </a:r>
            <a:r>
              <a:rPr lang="en-US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не</a:t>
            </a: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очікує</a:t>
            </a: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, що заклад буде саме під акредитацією щось створювати. Підготовка до зовнішнього оцінювання – це весь час, який існує освітня програма.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793790" y="519183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Документація, оприлюднення матеріалів, робота з репозиторієм – все це має бути частиною постійної роботи, а не підготовкою в останній момент.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7421999" y="3291840"/>
            <a:ext cx="6565106" cy="3031212"/>
          </a:xfrm>
          <a:prstGeom prst="roundRect">
            <a:avLst>
              <a:gd name="adj" fmla="val 9429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7620357" y="3490198"/>
            <a:ext cx="25972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000000"/>
                </a:solidFill>
                <a:ea typeface="Fraunces Extra Bold" pitchFamily="34" charset="-122"/>
                <a:cs typeface="Fraunces Extra Bold" pitchFamily="34" charset="-120"/>
              </a:rPr>
              <a:t>Ключовий принцип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7620357" y="3998714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00000"/>
                </a:solidFill>
                <a:ea typeface="Nobile" pitchFamily="34" charset="-122"/>
                <a:cs typeface="Nobile" pitchFamily="34" charset="-120"/>
              </a:rPr>
              <a:t>Якісна освітня програма будується роками, а не тижнями перед акредитацією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47562"/>
            <a:ext cx="1063180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ТОП-3 питання від закладів вищої освіти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64475"/>
            <a:ext cx="4215289" cy="4317444"/>
          </a:xfrm>
          <a:prstGeom prst="roundRect">
            <a:avLst>
              <a:gd name="adj" fmla="val 423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6650" y="2487335"/>
            <a:ext cx="4169569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2752606" y="25988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15008" y="3281005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Яку освітню програму подавати?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4020383"/>
            <a:ext cx="377285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Подаємо ту, яка подана у графік. Вона має свій ID. Описуєте цю програму у відомостях про самооцінювання. Для посилення можете завантажити новішу програму з новим шифром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за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202</a:t>
            </a:r>
            <a:r>
              <a:rPr lang="uk-UA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5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рік або програми попередніх років для показу позитивної динаміки.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2464475"/>
            <a:ext cx="4215408" cy="4317444"/>
          </a:xfrm>
          <a:prstGeom prst="roundRect">
            <a:avLst>
              <a:gd name="adj" fmla="val 423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30297" y="2487335"/>
            <a:ext cx="4169688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7166253" y="25988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5428655" y="3281005"/>
            <a:ext cx="37729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Який перелік викладачів подавати?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428655" y="4020383"/>
            <a:ext cx="377297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Має бути той, який діє на період акредитації. Подавайте актуальну інформацію максимально повно. Інформація про відповідність освітньому компоненту формується у відповідному рядку таблиці 2 – саме те, що стосується даного компоненту.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2464475"/>
            <a:ext cx="4215289" cy="4317444"/>
          </a:xfrm>
          <a:prstGeom prst="roundRect">
            <a:avLst>
              <a:gd name="adj" fmla="val 4238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44063" y="2487335"/>
            <a:ext cx="4169569" cy="595313"/>
          </a:xfrm>
          <a:prstGeom prst="roundRect">
            <a:avLst>
              <a:gd name="adj" fmla="val 25398"/>
            </a:avLst>
          </a:prstGeom>
          <a:solidFill>
            <a:srgbClr val="E8F3E8"/>
          </a:solidFill>
          <a:ln/>
        </p:spPr>
      </p:sp>
      <p:sp>
        <p:nvSpPr>
          <p:cNvPr id="15" name="Text 13"/>
          <p:cNvSpPr/>
          <p:nvPr/>
        </p:nvSpPr>
        <p:spPr>
          <a:xfrm>
            <a:off x="11580019" y="259889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9842421" y="3281005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Які навчально-методичні матеріали?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42421" y="4020383"/>
            <a:ext cx="377285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Подаєте актуальні силабуси до дисциплін, які викладаються зараз, або робочі програми навчальних дисциплін. Орієнтуйтеся на те, що діє зараз для тих освітніх компонентів.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9123"/>
            <a:ext cx="106358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Комунікація з Національним агентством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40098"/>
            <a:ext cx="4250293" cy="56670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35811" y="2700814"/>
            <a:ext cx="471975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Офіційне листування – основа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5535811" y="3271242"/>
            <a:ext cx="83083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Офіційні листи подаються через канал електронного документообігу СЕВОВО, які опиняються в АСКОДі. Якщо заклад не має підключення, можна надіслати лист через Укрпошту або Нову пошту.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5535811" y="4402455"/>
            <a:ext cx="83083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Перевірити, чи дійшов лист і чи зареєстрований він офіційно, можна через систему АСКОД на поштах, вказаних на сайті.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535811" y="5260777"/>
            <a:ext cx="8308300" cy="1160740"/>
          </a:xfrm>
          <a:prstGeom prst="roundRect">
            <a:avLst>
              <a:gd name="adj" fmla="val 15389"/>
            </a:avLst>
          </a:prstGeom>
          <a:solidFill>
            <a:srgbClr val="CCE6D1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169" y="5548432"/>
            <a:ext cx="248007" cy="1983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180534" y="5508665"/>
            <a:ext cx="746521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ea typeface="Nobile" pitchFamily="34" charset="-122"/>
                <a:cs typeface="Nobile" pitchFamily="34" charset="-120"/>
              </a:rPr>
              <a:t>При зверненні точно описуйте проблему. Для технічних нюансів надавайте скріншот до листа.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84772"/>
            <a:ext cx="1860709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52" y="2091928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2044303"/>
            <a:ext cx="138457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ВІЗИТ ЕКСПЕРТІВ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437209"/>
            <a:ext cx="99573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Підготовка до візиту експертної групи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793790" y="3354943"/>
            <a:ext cx="4215289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7" name="Shape 4"/>
          <p:cNvSpPr/>
          <p:nvPr/>
        </p:nvSpPr>
        <p:spPr>
          <a:xfrm>
            <a:off x="992148" y="355330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859" y="3716893"/>
            <a:ext cx="267891" cy="2678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2148" y="4346972"/>
            <a:ext cx="30334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Коригування програми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992148" y="4776192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Можна мотивовано коригувати час і порядок зустрічі, склад учасників. Поясніть, що відбувається, чому просите про зміни.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5207437" y="3354943"/>
            <a:ext cx="4215408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2" name="Shape 8"/>
          <p:cNvSpPr/>
          <p:nvPr/>
        </p:nvSpPr>
        <p:spPr>
          <a:xfrm>
            <a:off x="5405795" y="355330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9506" y="3716893"/>
            <a:ext cx="267891" cy="267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05795" y="43469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Дати візиту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5405795" y="4776192"/>
            <a:ext cx="38186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Не можна коригувати без надзвичайних причин, оскільки про це виданий наказ голови Національного агентства.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9621203" y="3354943"/>
            <a:ext cx="4215289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7" name="Shape 12"/>
          <p:cNvSpPr/>
          <p:nvPr/>
        </p:nvSpPr>
        <p:spPr>
          <a:xfrm>
            <a:off x="9819561" y="355330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83272" y="3716893"/>
            <a:ext cx="267891" cy="26789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19561" y="43469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Запит документів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9819561" y="4776192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Експертна група може надати запит на документи. Не вдавайтеся до фальсифікації – це дуже очевидно.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0267"/>
            <a:ext cx="67770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Здоровий глузд понад усе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058001"/>
            <a:ext cx="6565106" cy="3031212"/>
          </a:xfrm>
          <a:prstGeom prst="roundRect">
            <a:avLst>
              <a:gd name="adj" fmla="val 9429"/>
            </a:avLst>
          </a:prstGeom>
          <a:solidFill>
            <a:srgbClr val="4A644E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25635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FFFFFF"/>
                </a:solidFill>
                <a:ea typeface="Fraunces Extra Bold" pitchFamily="34" charset="-122"/>
                <a:cs typeface="Fraunces Extra Bold" pitchFamily="34" charset="-120"/>
              </a:rPr>
              <a:t>Принцип чесності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849273" y="3826788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ea typeface="Nobile" pitchFamily="34" charset="-122"/>
                <a:cs typeface="Nobile" pitchFamily="34" charset="-120"/>
              </a:rPr>
              <a:t>Якщо щось відбулося і цьому є підтвердження, воно вже у вас є. Якщо немає офіційного підтвердження, у вас на це є причини.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958001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ea typeface="Nobile" pitchFamily="34" charset="-122"/>
                <a:cs typeface="Nobile" pitchFamily="34" charset="-120"/>
              </a:rPr>
              <a:t>Ваші внутрішні документи можуть цього не вимагати. Поясніть, що інформація може бути в іншому виді документів або формі комунікації.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3256359"/>
            <a:ext cx="5504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Не створюйте документи під акредитацію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64874" y="4578548"/>
            <a:ext cx="6279356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Не фальсифікуйте документацію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Пояснюйте реальний стан справ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Використовуйте здоровий глузд у спілкуванні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268379"/>
            <a:ext cx="1205032" cy="388382"/>
          </a:xfrm>
          <a:prstGeom prst="roundRect">
            <a:avLst>
              <a:gd name="adj" fmla="val 3679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472" y="2383155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8478" y="2335530"/>
            <a:ext cx="71366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38951"/>
                </a:solidFill>
                <a:ea typeface="Nobile" pitchFamily="34" charset="-122"/>
                <a:cs typeface="Nobile" pitchFamily="34" charset="-120"/>
              </a:rPr>
              <a:t>БЕЗПЕКА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736056"/>
            <a:ext cx="94003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Реагування на надзвичайні ситуації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365379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3968115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5"/>
          <p:cNvSpPr/>
          <p:nvPr/>
        </p:nvSpPr>
        <p:spPr>
          <a:xfrm>
            <a:off x="793790" y="4113014"/>
            <a:ext cx="37073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Внутрішня нормативна база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4542234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Заклад керується власними розробленими документами щодо безпечних ситуацій і відповідає за безпеку учасників процедури.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5207437" y="365379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5207437" y="3968115"/>
            <a:ext cx="4215408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2" name="Text 9"/>
          <p:cNvSpPr/>
          <p:nvPr/>
        </p:nvSpPr>
        <p:spPr>
          <a:xfrm>
            <a:off x="5207437" y="4113014"/>
            <a:ext cx="29576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Опитування учасників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5207437" y="4542234"/>
            <a:ext cx="42154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Перед експертизою опитайте студентів, викладачів та інших стейкхолдерів. З'ясуйте, чи мають вони можливість вийти з безпечного місця.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9621203" y="365379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9621203" y="3968115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6" name="Text 13"/>
          <p:cNvSpPr/>
          <p:nvPr/>
        </p:nvSpPr>
        <p:spPr>
          <a:xfrm>
            <a:off x="9621203" y="4113014"/>
            <a:ext cx="33855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Узгодження з експертами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9621203" y="4542234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Проговоріть з експертною групою всі можливі сценарії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надзвичайних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 </a:t>
            </a:r>
            <a:r>
              <a:rPr lang="en-US" sz="1550" dirty="0" err="1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ситуацій</a:t>
            </a:r>
            <a:r>
              <a:rPr lang="en-US" sz="1550" dirty="0">
                <a:solidFill>
                  <a:srgbClr val="405449"/>
                </a:solidFill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1090</Words>
  <Application>Microsoft Office PowerPoint</Application>
  <PresentationFormat>Произвольный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Fraunces Extra Bold</vt:lpstr>
      <vt:lpstr>Fraunces Light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Elena</dc:creator>
  <cp:lastModifiedBy>Elena</cp:lastModifiedBy>
  <cp:revision>4</cp:revision>
  <dcterms:created xsi:type="dcterms:W3CDTF">2026-02-04T09:12:44Z</dcterms:created>
  <dcterms:modified xsi:type="dcterms:W3CDTF">2026-02-04T09:33:09Z</dcterms:modified>
</cp:coreProperties>
</file>