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7" r:id="rId2"/>
    <p:sldId id="260" r:id="rId3"/>
    <p:sldId id="263" r:id="rId4"/>
    <p:sldId id="264" r:id="rId5"/>
    <p:sldId id="259" r:id="rId6"/>
    <p:sldId id="266" r:id="rId7"/>
    <p:sldId id="267" r:id="rId8"/>
    <p:sldId id="269" r:id="rId9"/>
    <p:sldId id="270" r:id="rId10"/>
    <p:sldId id="271" r:id="rId11"/>
    <p:sldId id="275" r:id="rId12"/>
    <p:sldId id="283" r:id="rId13"/>
    <p:sldId id="277" r:id="rId14"/>
    <p:sldId id="279" r:id="rId15"/>
    <p:sldId id="281" r:id="rId16"/>
    <p:sldId id="282" r:id="rId17"/>
    <p:sldId id="284" r:id="rId18"/>
    <p:sldId id="285" r:id="rId19"/>
    <p:sldId id="286" r:id="rId20"/>
    <p:sldId id="287" r:id="rId21"/>
    <p:sldId id="288" r:id="rId22"/>
    <p:sldId id="289" r:id="rId23"/>
    <p:sldId id="29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119" d="100"/>
          <a:sy n="119" d="100"/>
        </p:scale>
        <p:origin x="90"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83B7E-D2E4-48BD-802B-77186F2557C8}" type="datetimeFigureOut">
              <a:rPr lang="en-US" smtClean="0"/>
              <a:t>3/4/2026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D3A5D-B79D-42CE-9197-C6017A45BAE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7D3A5D-B79D-42CE-9197-C6017A45BAE5}" type="slidenum">
              <a:rPr lang="en-US" smtClean="0"/>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F5D57-22D7-6C93-C0FD-B6E6114828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004C89-8341-98C2-E951-71533AF68E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A60379-8EB4-33AC-2B3B-8DD07C9FE7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2F1ED4-8C62-B681-BA80-07386F631C60}"/>
              </a:ext>
            </a:extLst>
          </p:cNvPr>
          <p:cNvSpPr>
            <a:spLocks noGrp="1"/>
          </p:cNvSpPr>
          <p:nvPr>
            <p:ph type="sldNum" sz="quarter" idx="10"/>
          </p:nvPr>
        </p:nvSpPr>
        <p:spPr/>
        <p:txBody>
          <a:bodyPr/>
          <a:lstStyle/>
          <a:p>
            <a:fld id="{1C7D3A5D-B79D-42CE-9197-C6017A45BAE5}" type="slidenum">
              <a:rPr lang="en-US" smtClean="0"/>
              <a:t>17</a:t>
            </a:fld>
            <a:endParaRPr lang="en-US"/>
          </a:p>
        </p:txBody>
      </p:sp>
    </p:spTree>
    <p:extLst>
      <p:ext uri="{BB962C8B-B14F-4D97-AF65-F5344CB8AC3E}">
        <p14:creationId xmlns:p14="http://schemas.microsoft.com/office/powerpoint/2010/main" val="2796347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4A0E8-7AF1-32FB-7C82-B8E47E0DB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72E14-7DC4-776F-5B8E-D75BFD1F28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2D661E-6E04-1485-54BD-ACC03C4709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B11189-F1B6-A077-DC89-517FBCB62F1A}"/>
              </a:ext>
            </a:extLst>
          </p:cNvPr>
          <p:cNvSpPr>
            <a:spLocks noGrp="1"/>
          </p:cNvSpPr>
          <p:nvPr>
            <p:ph type="sldNum" sz="quarter" idx="10"/>
          </p:nvPr>
        </p:nvSpPr>
        <p:spPr/>
        <p:txBody>
          <a:bodyPr/>
          <a:lstStyle/>
          <a:p>
            <a:fld id="{1C7D3A5D-B79D-42CE-9197-C6017A45BAE5}" type="slidenum">
              <a:rPr lang="en-US" smtClean="0"/>
              <a:t>18</a:t>
            </a:fld>
            <a:endParaRPr lang="en-US"/>
          </a:p>
        </p:txBody>
      </p:sp>
    </p:spTree>
    <p:extLst>
      <p:ext uri="{BB962C8B-B14F-4D97-AF65-F5344CB8AC3E}">
        <p14:creationId xmlns:p14="http://schemas.microsoft.com/office/powerpoint/2010/main" val="442831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E6002-D7AE-3924-F639-789C77E35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0F1388-08B7-4237-A951-B5293631A0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758519-580E-CB8D-E018-F7BBB7571A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BF80C8-B983-9520-DA2A-A13CA9A26805}"/>
              </a:ext>
            </a:extLst>
          </p:cNvPr>
          <p:cNvSpPr>
            <a:spLocks noGrp="1"/>
          </p:cNvSpPr>
          <p:nvPr>
            <p:ph type="sldNum" sz="quarter" idx="10"/>
          </p:nvPr>
        </p:nvSpPr>
        <p:spPr/>
        <p:txBody>
          <a:bodyPr/>
          <a:lstStyle/>
          <a:p>
            <a:fld id="{1C7D3A5D-B79D-42CE-9197-C6017A45BAE5}" type="slidenum">
              <a:rPr lang="en-US" smtClean="0"/>
              <a:t>19</a:t>
            </a:fld>
            <a:endParaRPr lang="en-US"/>
          </a:p>
        </p:txBody>
      </p:sp>
    </p:spTree>
    <p:extLst>
      <p:ext uri="{BB962C8B-B14F-4D97-AF65-F5344CB8AC3E}">
        <p14:creationId xmlns:p14="http://schemas.microsoft.com/office/powerpoint/2010/main" val="2833675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E4CCA-7291-D96F-AF14-CD7995BA04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B3970E-7663-446A-9E9A-EC64BEC137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745FC1-F7C0-45BC-D905-7D77979CBB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96104F-F354-84F7-CE61-2A6B79CB5080}"/>
              </a:ext>
            </a:extLst>
          </p:cNvPr>
          <p:cNvSpPr>
            <a:spLocks noGrp="1"/>
          </p:cNvSpPr>
          <p:nvPr>
            <p:ph type="sldNum" sz="quarter" idx="10"/>
          </p:nvPr>
        </p:nvSpPr>
        <p:spPr/>
        <p:txBody>
          <a:bodyPr/>
          <a:lstStyle/>
          <a:p>
            <a:fld id="{1C7D3A5D-B79D-42CE-9197-C6017A45BAE5}" type="slidenum">
              <a:rPr lang="en-US" smtClean="0"/>
              <a:t>20</a:t>
            </a:fld>
            <a:endParaRPr lang="en-US"/>
          </a:p>
        </p:txBody>
      </p:sp>
    </p:spTree>
    <p:extLst>
      <p:ext uri="{BB962C8B-B14F-4D97-AF65-F5344CB8AC3E}">
        <p14:creationId xmlns:p14="http://schemas.microsoft.com/office/powerpoint/2010/main" val="644399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F043A-29B6-2148-4AC0-49FF3E3D0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41246D-3ABC-3204-EFD6-CC9A666399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060773-1B48-3E93-5E98-F6A96EE6B7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FED758-91FC-FEDF-93A7-DE503DAA927F}"/>
              </a:ext>
            </a:extLst>
          </p:cNvPr>
          <p:cNvSpPr>
            <a:spLocks noGrp="1"/>
          </p:cNvSpPr>
          <p:nvPr>
            <p:ph type="sldNum" sz="quarter" idx="10"/>
          </p:nvPr>
        </p:nvSpPr>
        <p:spPr/>
        <p:txBody>
          <a:bodyPr/>
          <a:lstStyle/>
          <a:p>
            <a:fld id="{1C7D3A5D-B79D-42CE-9197-C6017A45BAE5}" type="slidenum">
              <a:rPr lang="en-US" smtClean="0"/>
              <a:t>21</a:t>
            </a:fld>
            <a:endParaRPr lang="en-US"/>
          </a:p>
        </p:txBody>
      </p:sp>
    </p:spTree>
    <p:extLst>
      <p:ext uri="{BB962C8B-B14F-4D97-AF65-F5344CB8AC3E}">
        <p14:creationId xmlns:p14="http://schemas.microsoft.com/office/powerpoint/2010/main" val="2452246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CECED-1427-40D4-31CF-1CEF9335F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729A65-47F3-5926-FF99-6EC77CAD8D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5AF90E-52F4-58E7-8C7A-192B6872A8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09F94B-4C84-A8C1-54DE-09A884913C4D}"/>
              </a:ext>
            </a:extLst>
          </p:cNvPr>
          <p:cNvSpPr>
            <a:spLocks noGrp="1"/>
          </p:cNvSpPr>
          <p:nvPr>
            <p:ph type="sldNum" sz="quarter" idx="10"/>
          </p:nvPr>
        </p:nvSpPr>
        <p:spPr/>
        <p:txBody>
          <a:bodyPr/>
          <a:lstStyle/>
          <a:p>
            <a:fld id="{1C7D3A5D-B79D-42CE-9197-C6017A45BAE5}" type="slidenum">
              <a:rPr lang="en-US" smtClean="0"/>
              <a:t>22</a:t>
            </a:fld>
            <a:endParaRPr lang="en-US"/>
          </a:p>
        </p:txBody>
      </p:sp>
    </p:spTree>
    <p:extLst>
      <p:ext uri="{BB962C8B-B14F-4D97-AF65-F5344CB8AC3E}">
        <p14:creationId xmlns:p14="http://schemas.microsoft.com/office/powerpoint/2010/main" val="3707360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88361-2A47-BEF9-4018-9CD104C355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A053F8-1387-5E86-9DE9-A44BDF2C1F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483589-43FC-400C-017C-E827278B63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A21D00-C571-76D8-E548-030511AAB4A8}"/>
              </a:ext>
            </a:extLst>
          </p:cNvPr>
          <p:cNvSpPr>
            <a:spLocks noGrp="1"/>
          </p:cNvSpPr>
          <p:nvPr>
            <p:ph type="sldNum" sz="quarter" idx="10"/>
          </p:nvPr>
        </p:nvSpPr>
        <p:spPr/>
        <p:txBody>
          <a:bodyPr/>
          <a:lstStyle/>
          <a:p>
            <a:fld id="{1C7D3A5D-B79D-42CE-9197-C6017A45BAE5}" type="slidenum">
              <a:rPr lang="en-US" smtClean="0"/>
              <a:t>23</a:t>
            </a:fld>
            <a:endParaRPr lang="en-US"/>
          </a:p>
        </p:txBody>
      </p:sp>
    </p:spTree>
    <p:extLst>
      <p:ext uri="{BB962C8B-B14F-4D97-AF65-F5344CB8AC3E}">
        <p14:creationId xmlns:p14="http://schemas.microsoft.com/office/powerpoint/2010/main" val="3824089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3/4/2026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t>3/4/2026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t>3/4/2026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t>3/4/2026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t>3/4/2026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t>3/4/2026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t>3/4/2026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3/4/2026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3/4/2026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3/4/2026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t>3/4/2026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t>3/4/2026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3/4/2026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3/4/2026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3/4/2026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t>3/4/2026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t>3/4/2026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t>3/4/2026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scholar.google.com.ua/citations?user=afO89VUAAAAJ&amp;hl" TargetMode="External"/><Relationship Id="rId7" Type="http://schemas.openxmlformats.org/officeDocument/2006/relationships/hyperlink" Target="https://orcid.org/0000-0002-9448-8232" TargetMode="External"/><Relationship Id="rId2" Type="http://schemas.openxmlformats.org/officeDocument/2006/relationships/hyperlink" Target="https://www.dnu.dp.ua/view/kaf_bioriznomaittia_ekologii" TargetMode="External"/><Relationship Id="rId1" Type="http://schemas.openxmlformats.org/officeDocument/2006/relationships/slideLayout" Target="../slideLayouts/slideLayout2.xml"/><Relationship Id="rId6" Type="http://schemas.openxmlformats.org/officeDocument/2006/relationships/hyperlink" Target="https://www.zoology.dp.ua/brygadyrenko.html" TargetMode="External"/><Relationship Id="rId5" Type="http://schemas.openxmlformats.org/officeDocument/2006/relationships/hyperlink" Target="https://www.webofscience.com/wos/author/record/B-7287-2015" TargetMode="External"/><Relationship Id="rId4" Type="http://schemas.openxmlformats.org/officeDocument/2006/relationships/hyperlink" Target="https://www.scopus.com/authid/detail.uri?authorId=26632836300" TargetMode="External"/><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s://orcid.org/0000-0002-0002-1237" TargetMode="External"/><Relationship Id="rId2" Type="http://schemas.openxmlformats.org/officeDocument/2006/relationships/hyperlink" Target="https://www.biochemistry-dnu.dp.ua/ushakova/"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orcid.org/0000-0003-3354-8251" TargetMode="External"/><Relationship Id="rId2" Type="http://schemas.openxmlformats.org/officeDocument/2006/relationships/hyperlink" Target="https://www.dnu.dp.ua/view/kafedra_fiziologii_ta_introdukcii_roslyn"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orcid.org/0000-0001-5789-8232"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hyperlink" Target="https://orcid.org/orcid-search/quick-search/?searchQuery=0000-0002-8231-4745" TargetMode="External"/><Relationship Id="rId2" Type="http://schemas.openxmlformats.org/officeDocument/2006/relationships/hyperlink" Target="https://www.dnu.dp.ua/view/kafedra_fiziologii_ta_introdukcii_roslyn"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orcid.org/0000-0002-6179-8584" TargetMode="External"/><Relationship Id="rId2" Type="http://schemas.openxmlformats.org/officeDocument/2006/relationships/hyperlink" Target="https://dnu.dp.ua/view/kafedra_fiziologii_ta_introdukcii_roslyn"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orcid.org/0000-0001-5865-9500" TargetMode="External"/><Relationship Id="rId2" Type="http://schemas.openxmlformats.org/officeDocument/2006/relationships/hyperlink" Target="https://www.dnu.dp.ua/view/kafedra_fiziologii_ta_introdukcii_roslyn"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mailto:jusypivatatjana@gmail.com" TargetMode="Externa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s://orcid.org/0000-0002-3631-8884" TargetMode="External"/><Relationship Id="rId2" Type="http://schemas.openxmlformats.org/officeDocument/2006/relationships/hyperlink" Target="https://www.zoology.dp.ua/kunah.html"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mailto:hasso_v@365.dnu.edu.u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dregval_i@365.dnu.edu.u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khromykh_n@365.dnu.edu.u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1093;&#1093;&#1093;&#1093;&#1093;&#1093;&#1093;&#1093;&#1093;&#1093;/"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hyperlink" Target="https://orcid.org/0000-0001-9357-4078" TargetMode="External"/><Relationship Id="rId2" Type="http://schemas.openxmlformats.org/officeDocument/2006/relationships/hyperlink" Target="https://&#1093;&#1093;&#1093;&#1093;&#1093;&#1093;&#1093;&#1093;&#1093;&#1093;/"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orcid.org/0000-0002-8288-6153" TargetMode="External"/><Relationship Id="rId2" Type="http://schemas.openxmlformats.org/officeDocument/2006/relationships/hyperlink" Target="https://&#1093;&#1093;&#1093;&#1093;&#1093;&#1093;&#1093;&#1093;&#1093;&#1093;/"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nu.dp.ua/view/kafedra_mikrobiologii_virusologii_ta_biotehnologii"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nu.dp.ua/view/kafedra_mikrobiologii_virusologii_ta_biotehnologii"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iochemistry-dnu.dp.ua/dyomshina/"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domshyna_o@365.dnu.edu.ua" TargetMode="Externa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hyperlink" Target="http://orcid.org/0000-0002-5633-2739" TargetMode="External"/><Relationship Id="rId7" Type="http://schemas.openxmlformats.org/officeDocument/2006/relationships/image" Target="../media/image3.png"/><Relationship Id="rId2" Type="http://schemas.openxmlformats.org/officeDocument/2006/relationships/hyperlink" Target="https://www.biochemistry-dnu.dp.ua/ushakova/" TargetMode="External"/><Relationship Id="rId1" Type="http://schemas.openxmlformats.org/officeDocument/2006/relationships/slideLayout" Target="../slideLayouts/slideLayout2.xml"/><Relationship Id="rId6" Type="http://schemas.openxmlformats.org/officeDocument/2006/relationships/hyperlink" Target="mailto:ushakova_h@365.dnu.edu.ua" TargetMode="External"/><Relationship Id="rId5" Type="http://schemas.microsoft.com/office/2007/relationships/hdphoto" Target="../media/hdphoto1.wdp"/><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2294020"/>
            <a:ext cx="8534400" cy="3700379"/>
          </a:xfrm>
        </p:spPr>
        <p:txBody>
          <a:bodyPr>
            <a:normAutofit fontScale="90000"/>
          </a:bodyPr>
          <a:lstStyle/>
          <a:p>
            <a:pPr>
              <a:lnSpc>
                <a:spcPct val="115000"/>
              </a:lnSpc>
              <a:spcAft>
                <a:spcPts val="1000"/>
              </a:spcAft>
              <a:buNone/>
            </a:pPr>
            <a:r>
              <a:rPr lang="ru-RU" sz="1600" dirty="0" err="1">
                <a:latin typeface="Aptos" panose="020B0004020202020204" pitchFamily="34" charset="0"/>
              </a:rPr>
              <a:t>ПОТЕНЦІЙНий</a:t>
            </a:r>
            <a:r>
              <a:rPr lang="ru-RU" sz="1600" dirty="0">
                <a:latin typeface="Aptos" panose="020B0004020202020204" pitchFamily="34" charset="0"/>
              </a:rPr>
              <a:t> </a:t>
            </a:r>
            <a:r>
              <a:rPr lang="ru-RU" sz="1600" dirty="0" err="1">
                <a:latin typeface="Aptos" panose="020B0004020202020204" pitchFamily="34" charset="0"/>
              </a:rPr>
              <a:t>НАУКОВий</a:t>
            </a:r>
            <a:r>
              <a:rPr lang="ru-RU" sz="1600" dirty="0">
                <a:latin typeface="Aptos" panose="020B0004020202020204" pitchFamily="34" charset="0"/>
              </a:rPr>
              <a:t>	 КЕРІВНИК АСПІРАНТА</a:t>
            </a:r>
            <a:br>
              <a:rPr lang="ru-RU" sz="1600" dirty="0">
                <a:latin typeface="Aptos" panose="020B0004020202020204" pitchFamily="34" charset="0"/>
              </a:rPr>
            </a:br>
            <a:br>
              <a:rPr lang="ru-RU" sz="1600" dirty="0">
                <a:latin typeface="Aptos" panose="020B0004020202020204" pitchFamily="34" charset="0"/>
              </a:rPr>
            </a:br>
            <a:r>
              <a:rPr lang="uk-UA" sz="1600" dirty="0">
                <a:effectLst/>
                <a:latin typeface="Aptos" panose="020B0004020202020204" pitchFamily="34" charset="0"/>
                <a:ea typeface="Times New Roman" panose="02020603050405020304" pitchFamily="18" charset="0"/>
                <a:cs typeface="Times New Roman" panose="02020603050405020304" pitchFamily="18" charset="0"/>
              </a:rPr>
              <a:t>БРИГАДИРЕНКО Віктор Васильович</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uk-UA" sz="16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uk-UA" sz="1600" dirty="0">
                <a:effectLst/>
                <a:latin typeface="Aptos" panose="020B0004020202020204" pitchFamily="34" charset="0"/>
                <a:ea typeface="Times New Roman" panose="02020603050405020304" pitchFamily="18" charset="0"/>
                <a:cs typeface="Times New Roman" panose="02020603050405020304" pitchFamily="18" charset="0"/>
              </a:rPr>
              <a:t>СТУПІНЬ / ЗВАННЯ / ПОСАДА </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uk-UA" sz="1600" dirty="0">
                <a:effectLst/>
                <a:latin typeface="Aptos" panose="020B0004020202020204" pitchFamily="34" charset="0"/>
                <a:ea typeface="Times New Roman" panose="02020603050405020304" pitchFamily="18" charset="0"/>
                <a:cs typeface="Times New Roman" panose="02020603050405020304" pitchFamily="18" charset="0"/>
              </a:rPr>
              <a:t>Кандидат біологічних наук, доцент, доцент кафедри біорізноманіття та екології</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uk-UA" sz="16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uk-UA" sz="1600" dirty="0">
                <a:effectLst/>
                <a:latin typeface="Aptos" panose="020B0004020202020204" pitchFamily="34" charset="0"/>
                <a:ea typeface="Times New Roman" panose="02020603050405020304" pitchFamily="18" charset="0"/>
                <a:cs typeface="Times New Roman" panose="02020603050405020304" pitchFamily="18" charset="0"/>
              </a:rPr>
              <a:t>СФЕРА НАУКОВИХ ІНТЕРЕСІВ </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ru-RU" sz="1600" dirty="0" err="1">
                <a:effectLst/>
                <a:latin typeface="Aptos" panose="020B0004020202020204" pitchFamily="34" charset="0"/>
                <a:ea typeface="Times New Roman" panose="02020603050405020304" pitchFamily="18" charset="0"/>
                <a:cs typeface="Times New Roman" panose="02020603050405020304" pitchFamily="18" charset="0"/>
              </a:rPr>
              <a:t>Забруднення</a:t>
            </a:r>
            <a:r>
              <a:rPr lang="ru-RU" sz="1600" dirty="0">
                <a:effectLst/>
                <a:latin typeface="Aptos" panose="020B0004020202020204" pitchFamily="34" charset="0"/>
                <a:ea typeface="Times New Roman" panose="02020603050405020304" pitchFamily="18" charset="0"/>
                <a:cs typeface="Times New Roman" panose="02020603050405020304" pitchFamily="18" charset="0"/>
              </a:rPr>
              <a:t> </a:t>
            </a:r>
            <a:r>
              <a:rPr lang="ru-RU" sz="1600" dirty="0" err="1">
                <a:effectLst/>
                <a:latin typeface="Aptos" panose="020B0004020202020204" pitchFamily="34" charset="0"/>
                <a:ea typeface="Times New Roman" panose="02020603050405020304" pitchFamily="18" charset="0"/>
                <a:cs typeface="Times New Roman" panose="02020603050405020304" pitchFamily="18" charset="0"/>
              </a:rPr>
              <a:t>екосистем</a:t>
            </a:r>
            <a:r>
              <a:rPr lang="ru-RU" sz="1600" dirty="0">
                <a:effectLst/>
                <a:latin typeface="Aptos" panose="020B0004020202020204" pitchFamily="34" charset="0"/>
                <a:ea typeface="Times New Roman" panose="02020603050405020304" pitchFamily="18" charset="0"/>
                <a:cs typeface="Times New Roman" panose="02020603050405020304" pitchFamily="18" charset="0"/>
              </a:rPr>
              <a:t> </a:t>
            </a:r>
            <a:r>
              <a:rPr lang="ru-RU" sz="1600" dirty="0" err="1">
                <a:effectLst/>
                <a:latin typeface="Aptos" panose="020B0004020202020204" pitchFamily="34" charset="0"/>
                <a:ea typeface="Times New Roman" panose="02020603050405020304" pitchFamily="18" charset="0"/>
                <a:cs typeface="Times New Roman" panose="02020603050405020304" pitchFamily="18" charset="0"/>
              </a:rPr>
              <a:t>токсичними</a:t>
            </a:r>
            <a:r>
              <a:rPr lang="ru-RU" sz="1600" dirty="0">
                <a:effectLst/>
                <a:latin typeface="Aptos" panose="020B0004020202020204" pitchFamily="34" charset="0"/>
                <a:ea typeface="Times New Roman" panose="02020603050405020304" pitchFamily="18" charset="0"/>
                <a:cs typeface="Times New Roman" panose="02020603050405020304" pitchFamily="18" charset="0"/>
              </a:rPr>
              <a:t> </a:t>
            </a:r>
            <a:r>
              <a:rPr lang="ru-RU" sz="1600" dirty="0" err="1">
                <a:effectLst/>
                <a:latin typeface="Aptos" panose="020B0004020202020204" pitchFamily="34" charset="0"/>
                <a:ea typeface="Times New Roman" panose="02020603050405020304" pitchFamily="18" charset="0"/>
                <a:cs typeface="Times New Roman" panose="02020603050405020304" pitchFamily="18" charset="0"/>
              </a:rPr>
              <a:t>речовинами</a:t>
            </a:r>
            <a:r>
              <a:rPr lang="ru-RU" sz="1600" dirty="0">
                <a:effectLst/>
                <a:latin typeface="Aptos" panose="020B0004020202020204" pitchFamily="34" charset="0"/>
                <a:ea typeface="Times New Roman" panose="02020603050405020304" pitchFamily="18" charset="0"/>
                <a:cs typeface="Times New Roman" panose="02020603050405020304" pitchFamily="18" charset="0"/>
              </a:rPr>
              <a:t>, б</a:t>
            </a:r>
            <a:r>
              <a:rPr lang="uk-UA" sz="1600" dirty="0" err="1">
                <a:effectLst/>
                <a:latin typeface="Aptos" panose="020B0004020202020204" pitchFamily="34" charset="0"/>
                <a:ea typeface="Times New Roman" panose="02020603050405020304" pitchFamily="18" charset="0"/>
                <a:cs typeface="Times New Roman" panose="02020603050405020304" pitchFamily="18" charset="0"/>
              </a:rPr>
              <a:t>іоіндикація</a:t>
            </a:r>
            <a:r>
              <a:rPr lang="uk-UA" sz="1600" dirty="0">
                <a:effectLst/>
                <a:latin typeface="Aptos" panose="020B0004020202020204" pitchFamily="34" charset="0"/>
                <a:ea typeface="Times New Roman" panose="02020603050405020304" pitchFamily="18" charset="0"/>
                <a:cs typeface="Times New Roman" panose="02020603050405020304" pitchFamily="18" charset="0"/>
              </a:rPr>
              <a:t> стану екосистем, біологічні та хімічні методи захисту рослин, екологія шкідників рослин, екологія комах, паразитологія</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uk-UA" sz="16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uk-UA" sz="1600" dirty="0">
                <a:effectLst/>
                <a:latin typeface="Aptos" panose="020B0004020202020204" pitchFamily="34" charset="0"/>
                <a:ea typeface="Times New Roman" panose="02020603050405020304" pitchFamily="18" charset="0"/>
                <a:cs typeface="Times New Roman" panose="02020603050405020304" pitchFamily="18" charset="0"/>
              </a:rPr>
              <a:t>Офіційна </a:t>
            </a:r>
            <a:r>
              <a:rPr lang="uk-UA" sz="1600" dirty="0" err="1">
                <a:effectLst/>
                <a:latin typeface="Aptos" panose="020B0004020202020204" pitchFamily="34" charset="0"/>
                <a:ea typeface="Times New Roman" panose="02020603050405020304" pitchFamily="18" charset="0"/>
                <a:cs typeface="Times New Roman" panose="02020603050405020304" pitchFamily="18" charset="0"/>
              </a:rPr>
              <a:t>вебсторінка</a:t>
            </a:r>
            <a:r>
              <a:rPr lang="uk-UA" sz="16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uk-UA" sz="16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https://www.dnu.dp.ua/view/kaf_bioriznomaittia_ekologii</a:t>
            </a:r>
            <a:r>
              <a:rPr lang="ru-RU" sz="16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en-US" sz="16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3"/>
              </a:rPr>
              <a:t>https://scholar.google.com.ua/citations?user=afO89VUAAAAJ&amp;hl</a:t>
            </a:r>
            <a:r>
              <a:rPr lang="ru-RU" sz="16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en-US" sz="16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4"/>
              </a:rPr>
              <a:t>https://www.scopus.com/authid/detail.uri?authorId=26632836300</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en-US" sz="16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5"/>
              </a:rPr>
              <a:t>https://www.webofscience.com/wos/author/record/B-7287-2015</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en-US" sz="16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6"/>
              </a:rPr>
              <a:t>https://www.zoology.dp.ua/brygadyrenko.html</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en-US" sz="16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en-US" sz="1600" dirty="0">
                <a:effectLst/>
                <a:latin typeface="Aptos" panose="020B0004020202020204" pitchFamily="34" charset="0"/>
                <a:ea typeface="Times New Roman" panose="02020603050405020304" pitchFamily="18" charset="0"/>
                <a:cs typeface="Times New Roman" panose="02020603050405020304" pitchFamily="18" charset="0"/>
              </a:rPr>
              <a:t>ORCID</a:t>
            </a:r>
            <a:r>
              <a:rPr lang="uk-UA" sz="16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6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7"/>
              </a:rPr>
              <a:t>https://orcid.org/0000-0002-9448-8232</a:t>
            </a:r>
            <a:r>
              <a:rPr lang="ru-RU" sz="16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uk-UA" sz="16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br>
              <a:rPr lang="ru-RU"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ru-RU" sz="1800" dirty="0"/>
          </a:p>
        </p:txBody>
      </p:sp>
      <p:sp>
        <p:nvSpPr>
          <p:cNvPr id="3" name="Объект 2"/>
          <p:cNvSpPr>
            <a:spLocks noGrp="1"/>
          </p:cNvSpPr>
          <p:nvPr>
            <p:ph idx="1"/>
          </p:nvPr>
        </p:nvSpPr>
        <p:spPr>
          <a:xfrm>
            <a:off x="549443" y="235953"/>
            <a:ext cx="9641304" cy="838868"/>
          </a:xfrm>
        </p:spPr>
        <p:txBody>
          <a:bodyPr>
            <a:normAutofit fontScale="55000" lnSpcReduction="20000"/>
          </a:bodyPr>
          <a:lstStyle/>
          <a:p>
            <a:pPr marL="0" indent="0" algn="ctr">
              <a:buNone/>
            </a:pPr>
            <a:r>
              <a:rPr lang="uk-UA" sz="4000" dirty="0"/>
              <a:t>Дніпровський національний університет імені Олеся Гончара</a:t>
            </a:r>
          </a:p>
          <a:p>
            <a:pPr marL="0" indent="0" algn="ctr">
              <a:buNone/>
            </a:pPr>
            <a:r>
              <a:rPr lang="uk-UA" sz="3400" dirty="0"/>
              <a:t>Біолого-екологічний факультет</a:t>
            </a:r>
          </a:p>
          <a:p>
            <a:pPr marL="0" indent="0" algn="ctr">
              <a:buNone/>
            </a:pPr>
            <a:endParaRPr lang="ru-RU" sz="4000" dirty="0"/>
          </a:p>
        </p:txBody>
      </p:sp>
      <p:pic>
        <p:nvPicPr>
          <p:cNvPr id="1026" name="Picture 2" descr="Дніпровський національний університет імені Олеся Гончара"/>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90747" y="-1"/>
            <a:ext cx="1941095" cy="1941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91075" y="4916907"/>
            <a:ext cx="3184358" cy="1169551"/>
          </a:xfrm>
          <a:prstGeom prst="rect">
            <a:avLst/>
          </a:prstGeom>
          <a:noFill/>
        </p:spPr>
        <p:txBody>
          <a:bodyPr wrap="square" rtlCol="0">
            <a:spAutoFit/>
          </a:bodyPr>
          <a:lstStyle/>
          <a:p>
            <a:r>
              <a:rPr lang="en-US" sz="1600" dirty="0">
                <a:effectLst/>
                <a:latin typeface="Aptos" panose="020B0004020202020204" pitchFamily="34" charset="0"/>
                <a:ea typeface="Times New Roman" panose="02020603050405020304" pitchFamily="18" charset="0"/>
                <a:cs typeface="Times New Roman" panose="02020603050405020304" pitchFamily="18" charset="0"/>
              </a:rPr>
              <a:t>e-mail</a:t>
            </a:r>
            <a:r>
              <a:rPr lang="uk-UA" sz="16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600" dirty="0">
                <a:effectLst/>
                <a:latin typeface="Aptos" panose="020B0004020202020204" pitchFamily="34" charset="0"/>
                <a:ea typeface="Times New Roman" panose="02020603050405020304" pitchFamily="18" charset="0"/>
                <a:cs typeface="Times New Roman" panose="02020603050405020304" pitchFamily="18" charset="0"/>
              </a:rPr>
              <a:t>brigad@ua.fm</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uk-UA" sz="1600" dirty="0">
                <a:effectLst/>
                <a:latin typeface="Aptos" panose="020B0004020202020204" pitchFamily="34" charset="0"/>
                <a:ea typeface="Times New Roman" panose="02020603050405020304" pitchFamily="18" charset="0"/>
                <a:cs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ru-RU" sz="1800" dirty="0">
                <a:effectLst/>
                <a:latin typeface="Calibri" panose="020F0502020204030204" pitchFamily="34" charset="0"/>
                <a:ea typeface="Times New Roman" panose="02020603050405020304" pitchFamily="18" charset="0"/>
                <a:cs typeface="Times New Roman" panose="02020603050405020304" pitchFamily="18" charset="0"/>
              </a:rPr>
            </a:b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Мови: </a:t>
            </a:r>
            <a:br>
              <a:rPr lang="ru-RU" sz="1800" dirty="0">
                <a:effectLst/>
                <a:latin typeface="Calibri" panose="020F0502020204030204" pitchFamily="34" charset="0"/>
                <a:ea typeface="Times New Roman" panose="02020603050405020304" pitchFamily="18" charset="0"/>
                <a:cs typeface="Times New Roman" panose="02020603050405020304" pitchFamily="18" charset="0"/>
              </a:rPr>
            </a:b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Українська, англійська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1491248"/>
            <a:ext cx="8534400" cy="4503152"/>
          </a:xfrm>
        </p:spPr>
        <p:txBody>
          <a:bodyPr>
            <a:noAutofit/>
          </a:bodyPr>
          <a:lstStyle/>
          <a:p>
            <a:pPr>
              <a:lnSpc>
                <a:spcPct val="115000"/>
              </a:lnSpc>
              <a:spcAft>
                <a:spcPts val="800"/>
              </a:spcAft>
              <a:buNone/>
            </a:pPr>
            <a:r>
              <a:rPr lang="ru-RU" sz="1400" dirty="0">
                <a:latin typeface="Aptos" panose="020B0004020202020204" pitchFamily="34" charset="0"/>
              </a:rPr>
              <a:t>ПОТЕНЦІЙНИЙ НАУКОВИЙ КЕРІВНИК АСПІРАНТА</a:t>
            </a:r>
            <a:br>
              <a:rPr lang="ru-RU" sz="1400" dirty="0">
                <a:latin typeface="Aptos" panose="020B0004020202020204" pitchFamily="34" charset="0"/>
              </a:rPr>
            </a:br>
            <a:br>
              <a:rPr lang="ru-RU" sz="1400" dirty="0">
                <a:latin typeface="Aptos" panose="020B0004020202020204" pitchFamily="34" charset="0"/>
              </a:rPr>
            </a:br>
            <a:br>
              <a:rPr lang="ru-RU" sz="1400" dirty="0">
                <a:latin typeface="Aptos" panose="020B0004020202020204" pitchFamily="34" charset="0"/>
              </a:rPr>
            </a:br>
            <a:r>
              <a:rPr lang="ru-RU" sz="1400" dirty="0" err="1">
                <a:latin typeface="Aptos" panose="020B0004020202020204" pitchFamily="34" charset="0"/>
              </a:rPr>
              <a:t>Севериновська</a:t>
            </a:r>
            <a:r>
              <a:rPr lang="ru-RU" sz="1400" dirty="0">
                <a:latin typeface="Aptos" panose="020B0004020202020204" pitchFamily="34" charset="0"/>
              </a:rPr>
              <a:t> </a:t>
            </a:r>
            <a:r>
              <a:rPr lang="ru-RU" sz="1400" dirty="0" err="1">
                <a:latin typeface="Aptos" panose="020B0004020202020204" pitchFamily="34" charset="0"/>
              </a:rPr>
              <a:t>Олена</a:t>
            </a:r>
            <a:r>
              <a:rPr lang="ru-RU" sz="1400" dirty="0">
                <a:latin typeface="Aptos" panose="020B0004020202020204" pitchFamily="34" charset="0"/>
              </a:rPr>
              <a:t> </a:t>
            </a:r>
            <a:r>
              <a:rPr lang="ru-RU" sz="1400" dirty="0" err="1">
                <a:latin typeface="Aptos" panose="020B0004020202020204" pitchFamily="34" charset="0"/>
              </a:rPr>
              <a:t>Вікторівна</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СТУПІНЬ / ЗВАННЯ / ПОСАДА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Доктор біологічних наук, професор кафедри біохімії та фізіології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СФЕРА НАУКОВИХ ІНТЕРЕСІВ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ru-RU" sz="1400" kern="100" dirty="0" err="1">
                <a:effectLst/>
                <a:latin typeface="Aptos" panose="020B0004020202020204" pitchFamily="34" charset="0"/>
                <a:ea typeface="Aptos" panose="020B0004020202020204" pitchFamily="34" charset="0"/>
                <a:cs typeface="Times New Roman" panose="02020603050405020304" pitchFamily="18" charset="0"/>
              </a:rPr>
              <a:t>фізіологія</a:t>
            </a:r>
            <a:r>
              <a:rPr lang="ru-RU" sz="1400" kern="100" dirty="0">
                <a:effectLst/>
                <a:latin typeface="Aptos" panose="020B0004020202020204" pitchFamily="34" charset="0"/>
                <a:ea typeface="Aptos" panose="020B0004020202020204" pitchFamily="34" charset="0"/>
                <a:cs typeface="Times New Roman" panose="02020603050405020304" pitchFamily="18" charset="0"/>
              </a:rPr>
              <a:t> сну, </a:t>
            </a:r>
            <a:r>
              <a:rPr lang="ru-RU" sz="1400" kern="100" dirty="0" err="1">
                <a:effectLst/>
                <a:latin typeface="Aptos" panose="020B0004020202020204" pitchFamily="34" charset="0"/>
                <a:ea typeface="Aptos" panose="020B0004020202020204" pitchFamily="34" charset="0"/>
                <a:cs typeface="Times New Roman" panose="02020603050405020304" pitchFamily="18" charset="0"/>
              </a:rPr>
              <a:t>усвідомлені</a:t>
            </a:r>
            <a:r>
              <a:rPr lang="ru-RU" sz="1400" kern="100" dirty="0">
                <a:effectLst/>
                <a:latin typeface="Aptos" panose="020B0004020202020204" pitchFamily="34" charset="0"/>
                <a:ea typeface="Aptos" panose="020B0004020202020204" pitchFamily="34" charset="0"/>
                <a:cs typeface="Times New Roman" panose="02020603050405020304" pitchFamily="18" charset="0"/>
              </a:rPr>
              <a:t> </a:t>
            </a:r>
            <a:r>
              <a:rPr lang="ru-RU" sz="1400" kern="100" dirty="0" err="1">
                <a:effectLst/>
                <a:latin typeface="Aptos" panose="020B0004020202020204" pitchFamily="34" charset="0"/>
                <a:ea typeface="Aptos" panose="020B0004020202020204" pitchFamily="34" charset="0"/>
                <a:cs typeface="Times New Roman" panose="02020603050405020304" pitchFamily="18" charset="0"/>
              </a:rPr>
              <a:t>сни</a:t>
            </a:r>
            <a:r>
              <a:rPr lang="ru-RU" sz="1400" kern="100" dirty="0">
                <a:effectLst/>
                <a:latin typeface="Aptos" panose="020B0004020202020204" pitchFamily="34" charset="0"/>
                <a:ea typeface="Aptos" panose="020B0004020202020204" pitchFamily="34" charset="0"/>
                <a:cs typeface="Times New Roman" panose="02020603050405020304" pitchFamily="18" charset="0"/>
              </a:rPr>
              <a:t>, </a:t>
            </a:r>
            <a:r>
              <a:rPr lang="ru-RU" sz="1400" dirty="0" err="1">
                <a:latin typeface="Aptos" panose="020B0004020202020204" pitchFamily="34" charset="0"/>
              </a:rPr>
              <a:t>Нейрофізіологія</a:t>
            </a:r>
            <a:r>
              <a:rPr lang="ru-RU" sz="1400" dirty="0">
                <a:latin typeface="Aptos" panose="020B0004020202020204" pitchFamily="34" charset="0"/>
              </a:rPr>
              <a:t> та </a:t>
            </a:r>
            <a:r>
              <a:rPr lang="ru-RU" sz="1400" dirty="0" err="1">
                <a:latin typeface="Aptos" panose="020B0004020202020204" pitchFamily="34" charset="0"/>
              </a:rPr>
              <a:t>нейротравми</a:t>
            </a:r>
            <a:r>
              <a:rPr lang="ru-RU" sz="1400" dirty="0">
                <a:latin typeface="Aptos" panose="020B0004020202020204" pitchFamily="34" charset="0"/>
              </a:rPr>
              <a:t>, </a:t>
            </a:r>
            <a:r>
              <a:rPr lang="ru-RU" sz="1400" dirty="0" err="1">
                <a:latin typeface="Aptos" panose="020B0004020202020204" pitchFamily="34" charset="0"/>
              </a:rPr>
              <a:t>Психофізіологія</a:t>
            </a:r>
            <a:r>
              <a:rPr lang="ru-RU" sz="1400" dirty="0">
                <a:latin typeface="Aptos" panose="020B0004020202020204" pitchFamily="34" charset="0"/>
              </a:rPr>
              <a:t> та </a:t>
            </a:r>
            <a:r>
              <a:rPr lang="ru-RU" sz="1400" dirty="0" err="1">
                <a:latin typeface="Aptos" panose="020B0004020202020204" pitchFamily="34" charset="0"/>
              </a:rPr>
              <a:t>емоційні</a:t>
            </a:r>
            <a:r>
              <a:rPr lang="ru-RU" sz="1400" dirty="0">
                <a:latin typeface="Aptos" panose="020B0004020202020204" pitchFamily="34" charset="0"/>
              </a:rPr>
              <a:t> </a:t>
            </a:r>
            <a:r>
              <a:rPr lang="ru-RU" sz="1400" dirty="0" err="1">
                <a:latin typeface="Aptos" panose="020B0004020202020204" pitchFamily="34" charset="0"/>
              </a:rPr>
              <a:t>стани</a:t>
            </a:r>
            <a:r>
              <a:rPr lang="ru-RU" sz="1400" dirty="0">
                <a:latin typeface="Aptos" panose="020B0004020202020204" pitchFamily="34" charset="0"/>
              </a:rPr>
              <a:t>, </a:t>
            </a:r>
            <a:r>
              <a:rPr lang="ru-RU" sz="1400" dirty="0" err="1">
                <a:latin typeface="Aptos" panose="020B0004020202020204" pitchFamily="34" charset="0"/>
              </a:rPr>
              <a:t>Когнітивна</a:t>
            </a:r>
            <a:r>
              <a:rPr lang="ru-RU" sz="1400" dirty="0">
                <a:latin typeface="Aptos" panose="020B0004020202020204" pitchFamily="34" charset="0"/>
              </a:rPr>
              <a:t> нейронаука, </a:t>
            </a:r>
            <a:r>
              <a:rPr lang="ru-RU" sz="1400" dirty="0" err="1">
                <a:latin typeface="Aptos" panose="020B0004020202020204" pitchFamily="34" charset="0"/>
              </a:rPr>
              <a:t>Фармакофізіологія</a:t>
            </a:r>
            <a:r>
              <a:rPr lang="ru-RU" sz="1400" dirty="0">
                <a:latin typeface="Aptos" panose="020B0004020202020204" pitchFamily="34" charset="0"/>
              </a:rPr>
              <a:t>, </a:t>
            </a:r>
            <a:r>
              <a:rPr lang="ru-RU" sz="1400" dirty="0" err="1">
                <a:latin typeface="Aptos" panose="020B0004020202020204" pitchFamily="34" charset="0"/>
              </a:rPr>
              <a:t>Фізіологія</a:t>
            </a:r>
            <a:r>
              <a:rPr lang="ru-RU" sz="1400" dirty="0">
                <a:latin typeface="Aptos" panose="020B0004020202020204" pitchFamily="34" charset="0"/>
              </a:rPr>
              <a:t> та </a:t>
            </a:r>
            <a:r>
              <a:rPr lang="ru-RU" sz="1400" dirty="0" err="1">
                <a:latin typeface="Aptos" panose="020B0004020202020204" pitchFamily="34" charset="0"/>
              </a:rPr>
              <a:t>гігієна</a:t>
            </a:r>
            <a:r>
              <a:rPr lang="ru-RU" sz="1400" dirty="0">
                <a:latin typeface="Aptos" panose="020B0004020202020204" pitchFamily="34" charset="0"/>
              </a:rPr>
              <a:t> </a:t>
            </a:r>
            <a:r>
              <a:rPr lang="ru-RU" sz="1400" dirty="0" err="1">
                <a:latin typeface="Aptos" panose="020B0004020202020204" pitchFamily="34" charset="0"/>
              </a:rPr>
              <a:t>розумової</a:t>
            </a:r>
            <a:r>
              <a:rPr lang="ru-RU" sz="1400" dirty="0">
                <a:latin typeface="Aptos" panose="020B0004020202020204" pitchFamily="34" charset="0"/>
              </a:rPr>
              <a:t> </a:t>
            </a:r>
            <a:r>
              <a:rPr lang="ru-RU" sz="1400" dirty="0" err="1">
                <a:latin typeface="Aptos" panose="020B0004020202020204" pitchFamily="34" charset="0"/>
              </a:rPr>
              <a:t>праці</a:t>
            </a:r>
            <a:r>
              <a:rPr lang="ru-RU" sz="1400" dirty="0">
                <a:latin typeface="Aptos" panose="020B0004020202020204" pitchFamily="34" charset="0"/>
              </a:rPr>
              <a:t>, </a:t>
            </a:r>
            <a:r>
              <a:rPr lang="ru-RU" sz="1400" dirty="0" err="1">
                <a:latin typeface="Aptos" panose="020B0004020202020204" pitchFamily="34" charset="0"/>
              </a:rPr>
              <a:t>Освітня</a:t>
            </a:r>
            <a:r>
              <a:rPr lang="ru-RU" sz="1400" dirty="0">
                <a:latin typeface="Aptos" panose="020B0004020202020204" pitchFamily="34" charset="0"/>
              </a:rPr>
              <a:t> </a:t>
            </a:r>
            <a:r>
              <a:rPr lang="ru-RU" sz="1400" dirty="0" err="1">
                <a:latin typeface="Aptos" panose="020B0004020202020204" pitchFamily="34" charset="0"/>
              </a:rPr>
              <a:t>якість</a:t>
            </a:r>
            <a:r>
              <a:rPr lang="ru-RU" sz="1400" dirty="0">
                <a:latin typeface="Aptos" panose="020B0004020202020204" pitchFamily="34" charset="0"/>
              </a:rPr>
              <a:t> і </a:t>
            </a:r>
            <a:r>
              <a:rPr lang="ru-RU" sz="1400" dirty="0" err="1">
                <a:latin typeface="Aptos" panose="020B0004020202020204" pitchFamily="34" charset="0"/>
              </a:rPr>
              <a:t>методологія</a:t>
            </a:r>
            <a:r>
              <a:rPr lang="ru-RU" sz="1400" dirty="0">
                <a:latin typeface="Aptos" panose="020B0004020202020204" pitchFamily="34" charset="0"/>
              </a:rPr>
              <a:t> </a:t>
            </a:r>
            <a:r>
              <a:rPr lang="ru-RU" sz="1400" dirty="0" err="1">
                <a:latin typeface="Aptos" panose="020B0004020202020204" pitchFamily="34" charset="0"/>
              </a:rPr>
              <a:t>викладання</a:t>
            </a:r>
            <a:r>
              <a:rPr lang="ru-RU" sz="1400" dirty="0">
                <a:latin typeface="Aptos" panose="020B0004020202020204" pitchFamily="34" charset="0"/>
              </a:rPr>
              <a:t> </a:t>
            </a:r>
            <a:r>
              <a:rPr lang="ru-RU" sz="1400" dirty="0" err="1">
                <a:latin typeface="Aptos" panose="020B0004020202020204" pitchFamily="34" charset="0"/>
              </a:rPr>
              <a:t>біології</a:t>
            </a:r>
            <a:br>
              <a:rPr lang="uk-UA" sz="1400" kern="100" dirty="0">
                <a:effectLst/>
                <a:latin typeface="Aptos" panose="020B0004020202020204" pitchFamily="34" charset="0"/>
                <a:ea typeface="Aptos" panose="020B0004020202020204" pitchFamily="34" charset="0"/>
                <a:cs typeface="Times New Roman" panose="02020603050405020304" pitchFamily="18" charset="0"/>
              </a:rPr>
            </a:b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Офіційна </a:t>
            </a:r>
            <a:r>
              <a:rPr lang="uk-UA" sz="1400" kern="100" dirty="0" err="1">
                <a:effectLst/>
                <a:latin typeface="Aptos" panose="020B0004020202020204" pitchFamily="34" charset="0"/>
                <a:ea typeface="Aptos" panose="020B0004020202020204" pitchFamily="34" charset="0"/>
                <a:cs typeface="Times New Roman" panose="02020603050405020304" pitchFamily="18" charset="0"/>
              </a:rPr>
              <a:t>вебсторінка</a:t>
            </a:r>
            <a:r>
              <a:rPr lang="uk-UA" sz="1400" kern="100" dirty="0">
                <a:effectLst/>
                <a:latin typeface="Aptos" panose="020B0004020202020204" pitchFamily="34" charset="0"/>
                <a:ea typeface="Aptos" panose="020B0004020202020204" pitchFamily="34" charset="0"/>
                <a:cs typeface="Times New Roman" panose="02020603050405020304" pitchFamily="18" charset="0"/>
              </a:rPr>
              <a:t>: </a:t>
            </a:r>
            <a:r>
              <a:rPr lang="uk-UA" sz="1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https://www.biochemistry-dnu.dp.ua/ushakova/</a:t>
            </a:r>
            <a:r>
              <a:rPr lang="uk-UA" sz="1400" kern="100" dirty="0">
                <a:effectLst/>
                <a:latin typeface="Aptos" panose="020B0004020202020204" pitchFamily="34" charset="0"/>
                <a:ea typeface="Aptos" panose="020B0004020202020204" pitchFamily="34" charset="0"/>
                <a:cs typeface="Times New Roman" panose="02020603050405020304" pitchFamily="18" charset="0"/>
              </a:rPr>
              <a:t>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ORCID: </a:t>
            </a:r>
            <a:r>
              <a:rPr lang="ru-RU" sz="1400" u="sng" dirty="0">
                <a:solidFill>
                  <a:srgbClr val="467886"/>
                </a:solidFill>
                <a:effectLst/>
                <a:latin typeface="Aptos" panose="020B0004020202020204" pitchFamily="34" charset="0"/>
                <a:ea typeface="Calibri" panose="020F0502020204030204" pitchFamily="34" charset="0"/>
                <a:cs typeface="Times New Roman" panose="02020603050405020304" pitchFamily="18" charset="0"/>
                <a:hlinkClick r:id="rId3"/>
              </a:rPr>
              <a:t>0000-0002-0002-1237</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br>
              <a:rPr lang="ru-RU" sz="1400" dirty="0">
                <a:effectLst/>
                <a:latin typeface="Aptos" panose="020B0004020202020204" pitchFamily="34" charset="0"/>
                <a:ea typeface="Times New Roman" panose="02020603050405020304" pitchFamily="18" charset="0"/>
              </a:rPr>
            </a:br>
            <a:endParaRPr lang="ru-RU" sz="1400" dirty="0">
              <a:solidFill>
                <a:schemeClr val="bg1"/>
              </a:solidFill>
              <a:latin typeface="Aptos" panose="020B0004020202020204" pitchFamily="34" charset="0"/>
            </a:endParaRPr>
          </a:p>
        </p:txBody>
      </p:sp>
      <p:sp>
        <p:nvSpPr>
          <p:cNvPr id="3" name="Объект 2"/>
          <p:cNvSpPr>
            <a:spLocks noGrp="1"/>
          </p:cNvSpPr>
          <p:nvPr>
            <p:ph idx="1"/>
          </p:nvPr>
        </p:nvSpPr>
        <p:spPr>
          <a:xfrm>
            <a:off x="549443" y="235953"/>
            <a:ext cx="9641304" cy="1255294"/>
          </a:xfrm>
        </p:spPr>
        <p:txBody>
          <a:bodyPr>
            <a:normAutofit fontScale="62500" lnSpcReduction="20000"/>
          </a:bodyPr>
          <a:lstStyle/>
          <a:p>
            <a:pPr marL="0" indent="0" algn="ctr">
              <a:buNone/>
            </a:pPr>
            <a:r>
              <a:rPr lang="uk-UA" sz="4000" dirty="0"/>
              <a:t>Дніпровський національний університет імені Олеся Гончара</a:t>
            </a:r>
          </a:p>
          <a:p>
            <a:pPr marL="0" indent="0" algn="ctr">
              <a:buNone/>
            </a:pPr>
            <a:r>
              <a:rPr lang="uk-UA" sz="3400" dirty="0"/>
              <a:t>Біолого-екологічний факультет</a:t>
            </a:r>
          </a:p>
          <a:p>
            <a:pPr marL="0" indent="0" algn="ctr">
              <a:buNone/>
            </a:pPr>
            <a:endParaRPr lang="ru-RU" sz="4000" dirty="0"/>
          </a:p>
        </p:txBody>
      </p:sp>
      <p:pic>
        <p:nvPicPr>
          <p:cNvPr id="1026" name="Picture 2" descr="Дніпровський національний університет імені Олеся Гончара"/>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90747" y="-1"/>
            <a:ext cx="1941095" cy="1941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42947" y="5069307"/>
            <a:ext cx="3388895" cy="1022459"/>
          </a:xfrm>
          <a:prstGeom prst="rect">
            <a:avLst/>
          </a:prstGeom>
          <a:noFill/>
        </p:spPr>
        <p:txBody>
          <a:bodyPr wrap="square" rtlCol="0">
            <a:spAutoFit/>
          </a:bodyPr>
          <a:lstStyle/>
          <a:p>
            <a:pPr>
              <a:lnSpc>
                <a:spcPct val="115000"/>
              </a:lnSpc>
              <a:spcAft>
                <a:spcPts val="1000"/>
              </a:spcAft>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e</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mail</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eseverinovskaya@gmail.com</a:t>
            </a:r>
            <a:endParaRPr lang="ru-RU"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1000"/>
              </a:spcAft>
              <a:buNone/>
            </a:pPr>
            <a:r>
              <a:rPr lang="uk-UA" sz="1400" dirty="0">
                <a:effectLst/>
                <a:latin typeface="Aptos" panose="020B0004020202020204" pitchFamily="34" charset="0"/>
                <a:ea typeface="Times New Roman" panose="02020603050405020304" pitchFamily="18" charset="0"/>
                <a:cs typeface="Times New Roman" panose="02020603050405020304" pitchFamily="18" charset="0"/>
              </a:rPr>
              <a:t>Мови: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Українська, англійська</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 C1</a:t>
            </a:r>
            <a:endParaRPr lang="ru-RU" sz="1400" dirty="0">
              <a:latin typeface="Aptos" panose="020B0004020202020204" pitchFamily="34" charset="0"/>
            </a:endParaRPr>
          </a:p>
        </p:txBody>
      </p:sp>
      <p:pic>
        <p:nvPicPr>
          <p:cNvPr id="5" name="Picture 2" descr="СЕВ"/>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8612" y="2513847"/>
            <a:ext cx="1617830" cy="21548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1491248"/>
            <a:ext cx="8534400" cy="4503152"/>
          </a:xfrm>
        </p:spPr>
        <p:txBody>
          <a:bodyPr>
            <a:noAutofit/>
          </a:bodyPr>
          <a:lstStyle/>
          <a:p>
            <a:pPr>
              <a:lnSpc>
                <a:spcPct val="115000"/>
              </a:lnSpc>
              <a:spcAft>
                <a:spcPts val="800"/>
              </a:spcAft>
              <a:buNone/>
            </a:pPr>
            <a:r>
              <a:rPr lang="ru-RU" sz="1400" dirty="0">
                <a:latin typeface="Aptos" panose="020B0004020202020204" pitchFamily="34" charset="0"/>
              </a:rPr>
              <a:t>ПОТЕНЦІЙНИЙ НАУКОВИЙ КЕРІВНИК АСПІРАНТА</a:t>
            </a:r>
            <a:br>
              <a:rPr lang="ru-RU" sz="1400" dirty="0">
                <a:latin typeface="Aptos" panose="020B0004020202020204" pitchFamily="34" charset="0"/>
              </a:rPr>
            </a:br>
            <a:br>
              <a:rPr lang="ru-RU" sz="1400" dirty="0">
                <a:latin typeface="Aptos" panose="020B0004020202020204" pitchFamily="34" charset="0"/>
              </a:rPr>
            </a:br>
            <a:br>
              <a:rPr lang="ru-RU" sz="1400" dirty="0">
                <a:latin typeface="Aptos" panose="020B0004020202020204" pitchFamily="34" charset="0"/>
              </a:rPr>
            </a:br>
            <a:r>
              <a:rPr lang="ru-RU" sz="1400" dirty="0" err="1">
                <a:latin typeface="Aptos" panose="020B0004020202020204" pitchFamily="34" charset="0"/>
              </a:rPr>
              <a:t>лихолат</a:t>
            </a:r>
            <a:r>
              <a:rPr lang="ru-RU" sz="1400" dirty="0">
                <a:latin typeface="Aptos" panose="020B0004020202020204" pitchFamily="34" charset="0"/>
              </a:rPr>
              <a:t> </a:t>
            </a:r>
            <a:r>
              <a:rPr lang="ru-RU" sz="1400" dirty="0" err="1">
                <a:latin typeface="Aptos" panose="020B0004020202020204" pitchFamily="34" charset="0"/>
              </a:rPr>
              <a:t>юрій</a:t>
            </a:r>
            <a:r>
              <a:rPr lang="ru-RU" sz="1400" dirty="0">
                <a:latin typeface="Aptos" panose="020B0004020202020204" pitchFamily="34" charset="0"/>
              </a:rPr>
              <a:t> </a:t>
            </a:r>
            <a:r>
              <a:rPr lang="ru-RU" sz="1400" dirty="0" err="1">
                <a:latin typeface="Aptos" panose="020B0004020202020204" pitchFamily="34" charset="0"/>
              </a:rPr>
              <a:t>васильович</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СТУПІНЬ / ЗВАННЯ / ПОСАДА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Доктор біологічних наук, професор, завідувач кафедри фізіології та інтродукції рослин</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СФЕРА НАУКОВИХ ІНТЕРЕСІВ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ru-RU" sz="1400" kern="100" dirty="0" err="1">
                <a:effectLst/>
                <a:latin typeface="Aptos" panose="020B0004020202020204" pitchFamily="34" charset="0"/>
                <a:ea typeface="Aptos" panose="020B0004020202020204" pitchFamily="34" charset="0"/>
                <a:cs typeface="Times New Roman" panose="02020603050405020304" pitchFamily="18" charset="0"/>
              </a:rPr>
              <a:t>фізіологія</a:t>
            </a:r>
            <a:r>
              <a:rPr lang="ru-RU" sz="1400" kern="100" dirty="0">
                <a:latin typeface="Aptos" panose="020B0004020202020204" pitchFamily="34" charset="0"/>
                <a:ea typeface="Aptos" panose="020B0004020202020204" pitchFamily="34" charset="0"/>
                <a:cs typeface="Times New Roman" panose="02020603050405020304" pitchFamily="18" charset="0"/>
              </a:rPr>
              <a:t>, </a:t>
            </a:r>
            <a:r>
              <a:rPr lang="ru-RU" sz="1400" kern="100" dirty="0" err="1">
                <a:latin typeface="Aptos" panose="020B0004020202020204" pitchFamily="34" charset="0"/>
                <a:ea typeface="Aptos" panose="020B0004020202020204" pitchFamily="34" charset="0"/>
                <a:cs typeface="Times New Roman" panose="02020603050405020304" pitchFamily="18" charset="0"/>
              </a:rPr>
              <a:t>біохімія</a:t>
            </a:r>
            <a:r>
              <a:rPr lang="ru-RU" sz="1400" kern="100" dirty="0">
                <a:effectLst/>
                <a:latin typeface="Aptos" panose="020B0004020202020204" pitchFamily="34" charset="0"/>
                <a:ea typeface="Aptos" panose="020B0004020202020204" pitchFamily="34" charset="0"/>
                <a:cs typeface="Times New Roman" panose="02020603050405020304" pitchFamily="18" charset="0"/>
              </a:rPr>
              <a:t> та  </a:t>
            </a:r>
            <a:r>
              <a:rPr lang="ru-RU" sz="1400" kern="100" dirty="0" err="1">
                <a:effectLst/>
                <a:latin typeface="Aptos" panose="020B0004020202020204" pitchFamily="34" charset="0"/>
                <a:ea typeface="Aptos" panose="020B0004020202020204" pitchFamily="34" charset="0"/>
                <a:cs typeface="Times New Roman" panose="02020603050405020304" pitchFamily="18" charset="0"/>
              </a:rPr>
              <a:t>екологія</a:t>
            </a:r>
            <a:r>
              <a:rPr lang="ru-RU" sz="1400" kern="100" dirty="0">
                <a:effectLst/>
                <a:latin typeface="Aptos" panose="020B0004020202020204" pitchFamily="34" charset="0"/>
                <a:ea typeface="Aptos" panose="020B0004020202020204" pitchFamily="34" charset="0"/>
                <a:cs typeface="Times New Roman" panose="02020603050405020304" pitchFamily="18" charset="0"/>
              </a:rPr>
              <a:t> </a:t>
            </a:r>
            <a:r>
              <a:rPr lang="ru-RU" sz="1400" kern="100" dirty="0" err="1">
                <a:effectLst/>
                <a:latin typeface="Aptos" panose="020B0004020202020204" pitchFamily="34" charset="0"/>
                <a:ea typeface="Aptos" panose="020B0004020202020204" pitchFamily="34" charset="0"/>
                <a:cs typeface="Times New Roman" panose="02020603050405020304" pitchFamily="18" charset="0"/>
              </a:rPr>
              <a:t>рослин</a:t>
            </a:r>
            <a:br>
              <a:rPr lang="uk-UA" sz="1400" kern="100" dirty="0">
                <a:effectLst/>
                <a:latin typeface="Aptos" panose="020B0004020202020204" pitchFamily="34" charset="0"/>
                <a:ea typeface="Aptos" panose="020B0004020202020204" pitchFamily="34" charset="0"/>
                <a:cs typeface="Times New Roman" panose="02020603050405020304" pitchFamily="18" charset="0"/>
              </a:rPr>
            </a:b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Офіційна </a:t>
            </a:r>
            <a:r>
              <a:rPr lang="uk-UA" sz="1400" kern="100" dirty="0" err="1">
                <a:effectLst/>
                <a:latin typeface="Aptos" panose="020B0004020202020204" pitchFamily="34" charset="0"/>
                <a:ea typeface="Aptos" panose="020B0004020202020204" pitchFamily="34" charset="0"/>
                <a:cs typeface="Times New Roman" panose="02020603050405020304" pitchFamily="18" charset="0"/>
              </a:rPr>
              <a:t>вебсторінка</a:t>
            </a:r>
            <a:r>
              <a:rPr lang="uk-UA"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dirty="0">
                <a:effectLst/>
                <a:latin typeface="Aptos" panose="020B0004020202020204"/>
                <a:hlinkClick r:id="rId2"/>
              </a:rPr>
              <a:t>https://www.dnu.dp.ua/view/kafedra_fiziologii_ta_introdukcii_roslyn</a:t>
            </a:r>
            <a:br>
              <a:rPr lang="uk-UA" sz="1400" dirty="0">
                <a:effectLst/>
                <a:latin typeface="Aptos" panose="020B0004020202020204"/>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ORCID:  </a:t>
            </a:r>
            <a:r>
              <a:rPr lang="en-US" sz="1400" b="0" i="0" u="none" strike="noStrike" dirty="0">
                <a:solidFill>
                  <a:srgbClr val="103343"/>
                </a:solidFill>
                <a:effectLst/>
                <a:latin typeface="Aptos" panose="020B0004020202020204"/>
                <a:hlinkClick r:id="rId3"/>
              </a:rPr>
              <a:t>0000-0003-3354-8251</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br>
              <a:rPr lang="ru-RU" sz="1400" dirty="0">
                <a:effectLst/>
                <a:latin typeface="Aptos" panose="020B0004020202020204" pitchFamily="34" charset="0"/>
                <a:ea typeface="Times New Roman" panose="02020603050405020304" pitchFamily="18" charset="0"/>
              </a:rPr>
            </a:br>
            <a:endParaRPr lang="ru-RU" sz="1400" dirty="0">
              <a:solidFill>
                <a:schemeClr val="bg1"/>
              </a:solidFill>
              <a:latin typeface="Aptos" panose="020B0004020202020204" pitchFamily="34" charset="0"/>
            </a:endParaRPr>
          </a:p>
        </p:txBody>
      </p:sp>
      <p:sp>
        <p:nvSpPr>
          <p:cNvPr id="3" name="Объект 2"/>
          <p:cNvSpPr>
            <a:spLocks noGrp="1"/>
          </p:cNvSpPr>
          <p:nvPr>
            <p:ph idx="1"/>
          </p:nvPr>
        </p:nvSpPr>
        <p:spPr>
          <a:xfrm>
            <a:off x="549443" y="235953"/>
            <a:ext cx="9641304" cy="1255294"/>
          </a:xfrm>
        </p:spPr>
        <p:txBody>
          <a:bodyPr>
            <a:normAutofit fontScale="62500" lnSpcReduction="20000"/>
          </a:bodyPr>
          <a:lstStyle/>
          <a:p>
            <a:pPr marL="0" indent="0" algn="ctr">
              <a:buNone/>
            </a:pPr>
            <a:r>
              <a:rPr lang="uk-UA" sz="4000" dirty="0"/>
              <a:t>Дніпровський національний університет імені Олеся Гончара</a:t>
            </a:r>
          </a:p>
          <a:p>
            <a:pPr marL="0" indent="0" algn="ctr">
              <a:buNone/>
            </a:pPr>
            <a:r>
              <a:rPr lang="uk-UA" sz="3400" dirty="0"/>
              <a:t>Біолого-екологічний факультет</a:t>
            </a:r>
          </a:p>
          <a:p>
            <a:pPr marL="0" indent="0" algn="ctr">
              <a:buNone/>
            </a:pPr>
            <a:endParaRPr lang="ru-RU" sz="4000" dirty="0"/>
          </a:p>
        </p:txBody>
      </p:sp>
      <p:pic>
        <p:nvPicPr>
          <p:cNvPr id="1026" name="Picture 2" descr="Дніпровський національний університет імені Олеся Гончара"/>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90747" y="-1"/>
            <a:ext cx="1941095" cy="1941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42947" y="5069307"/>
            <a:ext cx="3388895" cy="1022459"/>
          </a:xfrm>
          <a:prstGeom prst="rect">
            <a:avLst/>
          </a:prstGeom>
          <a:noFill/>
        </p:spPr>
        <p:txBody>
          <a:bodyPr wrap="square" rtlCol="0">
            <a:spAutoFit/>
          </a:bodyPr>
          <a:lstStyle/>
          <a:p>
            <a:pPr>
              <a:lnSpc>
                <a:spcPct val="115000"/>
              </a:lnSpc>
              <a:spcAft>
                <a:spcPts val="1000"/>
              </a:spcAft>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e</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mail</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lykholat2006@ukr.net</a:t>
            </a:r>
            <a:endParaRPr lang="ru-RU"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1000"/>
              </a:spcAft>
              <a:buNone/>
            </a:pPr>
            <a:r>
              <a:rPr lang="uk-UA" sz="1400" dirty="0">
                <a:effectLst/>
                <a:latin typeface="Aptos" panose="020B0004020202020204" pitchFamily="34" charset="0"/>
                <a:ea typeface="Times New Roman" panose="02020603050405020304" pitchFamily="18" charset="0"/>
                <a:cs typeface="Times New Roman" panose="02020603050405020304" pitchFamily="18" charset="0"/>
              </a:rPr>
              <a:t>Мови: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Українська, англійська</a:t>
            </a:r>
            <a:endParaRPr lang="ru-RU" sz="1400" dirty="0">
              <a:latin typeface="Aptos" panose="020B0004020202020204" pitchFamily="34" charset="0"/>
            </a:endParaRPr>
          </a:p>
        </p:txBody>
      </p:sp>
      <p:pic>
        <p:nvPicPr>
          <p:cNvPr id="8" name="Рисунок 7"/>
          <p:cNvPicPr>
            <a:picLocks noChangeAspect="1"/>
          </p:cNvPicPr>
          <p:nvPr/>
        </p:nvPicPr>
        <p:blipFill>
          <a:blip r:embed="rId6"/>
          <a:stretch>
            <a:fillRect/>
          </a:stretch>
        </p:blipFill>
        <p:spPr>
          <a:xfrm>
            <a:off x="9218612" y="2195077"/>
            <a:ext cx="1652588" cy="211987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2294020"/>
            <a:ext cx="8534400" cy="3700379"/>
          </a:xfrm>
        </p:spPr>
        <p:txBody>
          <a:bodyPr>
            <a:normAutofit fontScale="90000"/>
          </a:bodyPr>
          <a:lstStyle/>
          <a:p>
            <a:pPr>
              <a:lnSpc>
                <a:spcPct val="115000"/>
              </a:lnSpc>
              <a:spcAft>
                <a:spcPts val="1000"/>
              </a:spcAft>
              <a:buNone/>
            </a:pPr>
            <a:r>
              <a:rPr lang="ru-RU" sz="1600" dirty="0" err="1">
                <a:latin typeface="Aptos" panose="020B0004020202020204" pitchFamily="34" charset="0"/>
              </a:rPr>
              <a:t>ПОТЕНЦІЙНий</a:t>
            </a:r>
            <a:r>
              <a:rPr lang="ru-RU" sz="1600" dirty="0">
                <a:latin typeface="Aptos" panose="020B0004020202020204" pitchFamily="34" charset="0"/>
              </a:rPr>
              <a:t> </a:t>
            </a:r>
            <a:r>
              <a:rPr lang="ru-RU" sz="1600" dirty="0" err="1">
                <a:latin typeface="Aptos" panose="020B0004020202020204" pitchFamily="34" charset="0"/>
              </a:rPr>
              <a:t>НАУКОВий</a:t>
            </a:r>
            <a:r>
              <a:rPr lang="ru-RU" sz="1600" dirty="0">
                <a:latin typeface="Aptos" panose="020B0004020202020204" pitchFamily="34" charset="0"/>
              </a:rPr>
              <a:t>	 КЕРІВНИК АСПІРАНТА</a:t>
            </a:r>
            <a:br>
              <a:rPr lang="ru-RU" sz="1600" dirty="0">
                <a:latin typeface="Aptos" panose="020B0004020202020204" pitchFamily="34" charset="0"/>
              </a:rPr>
            </a:br>
            <a:br>
              <a:rPr lang="ru-RU" sz="1600" dirty="0">
                <a:latin typeface="Aptos" panose="020B0004020202020204" pitchFamily="34" charset="0"/>
              </a:rPr>
            </a:br>
            <a:r>
              <a:rPr lang="ru-RU" sz="1600" dirty="0">
                <a:latin typeface="Aptos" panose="020B0004020202020204" pitchFamily="34" charset="0"/>
              </a:rPr>
              <a:t>ЗАЙЦЕВА ІРИНА ОЛЕКСІЇВНА</a:t>
            </a:r>
            <a:br>
              <a:rPr lang="ru-RU" sz="1600" dirty="0">
                <a:latin typeface="Aptos" panose="020B0004020202020204" pitchFamily="34" charset="0"/>
              </a:rPr>
            </a:b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uk-UA" sz="16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uk-UA" sz="1600" dirty="0">
                <a:effectLst/>
                <a:latin typeface="Aptos" panose="020B0004020202020204" pitchFamily="34" charset="0"/>
                <a:ea typeface="Times New Roman" panose="02020603050405020304" pitchFamily="18" charset="0"/>
                <a:cs typeface="Times New Roman" panose="02020603050405020304" pitchFamily="18" charset="0"/>
              </a:rPr>
              <a:t>СТУПІНЬ / ЗВАННЯ / ПОСАДА </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uk-UA" sz="1600" dirty="0">
                <a:latin typeface="Aptos" panose="020B0004020202020204" pitchFamily="34" charset="0"/>
                <a:ea typeface="Times New Roman" panose="02020603050405020304" pitchFamily="18" charset="0"/>
                <a:cs typeface="Times New Roman" panose="02020603050405020304" pitchFamily="18" charset="0"/>
              </a:rPr>
              <a:t>ДОКТОР</a:t>
            </a:r>
            <a:r>
              <a:rPr lang="uk-UA" sz="1600" dirty="0">
                <a:effectLst/>
                <a:latin typeface="Aptos" panose="020B0004020202020204" pitchFamily="34" charset="0"/>
                <a:ea typeface="Times New Roman" panose="02020603050405020304" pitchFamily="18" charset="0"/>
                <a:cs typeface="Times New Roman" panose="02020603050405020304" pitchFamily="18" charset="0"/>
              </a:rPr>
              <a:t> біологічних наук, ПРОФЕСОР, ПРОФЕСОР кафедри ФІЗІОЛОГІЇ ТА ІНТРОДУКЦІЇ РОСЛИН</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uk-UA" sz="16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uk-UA" sz="1600" dirty="0">
                <a:effectLst/>
                <a:latin typeface="Aptos" panose="020B0004020202020204" pitchFamily="34" charset="0"/>
                <a:ea typeface="Times New Roman" panose="02020603050405020304" pitchFamily="18" charset="0"/>
                <a:cs typeface="Times New Roman" panose="02020603050405020304" pitchFamily="18" charset="0"/>
              </a:rPr>
              <a:t>СФЕРА НАУКОВИХ ІНТЕРЕСІВ </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uk-UA" sz="1600" dirty="0">
                <a:latin typeface="Aptos" panose="020B0004020202020204" pitchFamily="34" charset="0"/>
                <a:ea typeface="Times New Roman" panose="02020603050405020304" pitchFamily="18" charset="0"/>
                <a:cs typeface="Times New Roman" panose="02020603050405020304" pitchFamily="18" charset="0"/>
              </a:rPr>
              <a:t>ЕКОЛОГІЧНА ФІТОФІЗІОЛОГІЯ,  ІНТРОДУКЦІЯ РОСЛИН У БОТАНІЧНИХ САДАХ,</a:t>
            </a:r>
            <a:br>
              <a:rPr lang="uk-UA" sz="1600" dirty="0">
                <a:latin typeface="Aptos" panose="020B0004020202020204" pitchFamily="34" charset="0"/>
                <a:ea typeface="Times New Roman" panose="02020603050405020304" pitchFamily="18" charset="0"/>
                <a:cs typeface="Times New Roman" panose="02020603050405020304" pitchFamily="18" charset="0"/>
              </a:rPr>
            </a:br>
            <a:r>
              <a:rPr lang="uk-UA" sz="1600" dirty="0">
                <a:effectLst/>
                <a:latin typeface="Aptos" panose="020B0004020202020204" pitchFamily="34" charset="0"/>
                <a:ea typeface="Times New Roman" panose="02020603050405020304" pitchFamily="18" charset="0"/>
                <a:cs typeface="Times New Roman" panose="02020603050405020304" pitchFamily="18" charset="0"/>
              </a:rPr>
              <a:t> </a:t>
            </a:r>
            <a:r>
              <a:rPr lang="uk-UA" sz="1600" dirty="0">
                <a:latin typeface="Aptos" panose="020B0004020202020204" pitchFamily="34" charset="0"/>
                <a:ea typeface="Times New Roman" panose="02020603050405020304" pitchFamily="18" charset="0"/>
                <a:cs typeface="Times New Roman" panose="02020603050405020304" pitchFamily="18" charset="0"/>
              </a:rPr>
              <a:t>Д</a:t>
            </a:r>
            <a:r>
              <a:rPr lang="uk-UA" sz="1600" dirty="0">
                <a:effectLst/>
                <a:latin typeface="Aptos" panose="020B0004020202020204" pitchFamily="34" charset="0"/>
                <a:ea typeface="Times New Roman" panose="02020603050405020304" pitchFamily="18" charset="0"/>
                <a:cs typeface="Times New Roman" panose="02020603050405020304" pitchFamily="18" charset="0"/>
              </a:rPr>
              <a:t>ЕНДРОЛОГІЯ, СТІЙКІСТЬ ТА АДАПТАЦІЯ РОСЛИН </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uk-UA" sz="16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uk-UA" sz="1600" dirty="0">
                <a:effectLst/>
                <a:latin typeface="Aptos" panose="020B0004020202020204" pitchFamily="34" charset="0"/>
                <a:ea typeface="Times New Roman" panose="02020603050405020304" pitchFamily="18" charset="0"/>
                <a:cs typeface="Times New Roman" panose="02020603050405020304" pitchFamily="18" charset="0"/>
              </a:rPr>
              <a:t>Офіційна </a:t>
            </a:r>
            <a:r>
              <a:rPr lang="uk-UA" sz="1600" dirty="0" err="1">
                <a:effectLst/>
                <a:latin typeface="Aptos" panose="020B0004020202020204" pitchFamily="34" charset="0"/>
                <a:ea typeface="Times New Roman" panose="02020603050405020304" pitchFamily="18" charset="0"/>
                <a:cs typeface="Times New Roman" panose="02020603050405020304" pitchFamily="18" charset="0"/>
              </a:rPr>
              <a:t>вебсторінка</a:t>
            </a:r>
            <a:r>
              <a:rPr lang="uk-UA" sz="16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en-US" sz="1600" u="sng" dirty="0">
                <a:solidFill>
                  <a:schemeClr val="bg1">
                    <a:lumMod val="75000"/>
                    <a:lumOff val="25000"/>
                  </a:schemeClr>
                </a:solidFill>
                <a:latin typeface="Aptos" panose="020B0004020202020204" pitchFamily="34" charset="0"/>
                <a:ea typeface="Times New Roman" panose="02020603050405020304" pitchFamily="18" charset="0"/>
                <a:cs typeface="Times New Roman" panose="02020603050405020304" pitchFamily="18" charset="0"/>
              </a:rPr>
              <a:t>https://</a:t>
            </a:r>
            <a:r>
              <a:rPr lang="en-US" sz="1600" u="sng" dirty="0" err="1">
                <a:solidFill>
                  <a:schemeClr val="bg1">
                    <a:lumMod val="75000"/>
                    <a:lumOff val="25000"/>
                  </a:schemeClr>
                </a:solidFill>
                <a:latin typeface="Aptos" panose="020B0004020202020204" pitchFamily="34" charset="0"/>
                <a:ea typeface="Times New Roman" panose="02020603050405020304" pitchFamily="18" charset="0"/>
                <a:cs typeface="Times New Roman" panose="02020603050405020304" pitchFamily="18" charset="0"/>
              </a:rPr>
              <a:t>www.DNU.DP.UA</a:t>
            </a:r>
            <a:r>
              <a:rPr lang="en-US" sz="1600" u="sng" dirty="0">
                <a:solidFill>
                  <a:schemeClr val="bg1">
                    <a:lumMod val="75000"/>
                    <a:lumOff val="25000"/>
                  </a:schemeClr>
                </a:solidFill>
                <a:latin typeface="Aptos" panose="020B0004020202020204" pitchFamily="34" charset="0"/>
                <a:ea typeface="Times New Roman" panose="02020603050405020304" pitchFamily="18" charset="0"/>
                <a:cs typeface="Times New Roman" panose="02020603050405020304" pitchFamily="18" charset="0"/>
              </a:rPr>
              <a:t>/VIEW/</a:t>
            </a:r>
            <a:r>
              <a:rPr lang="en-US" sz="1600" u="sng" dirty="0" err="1">
                <a:solidFill>
                  <a:schemeClr val="bg1">
                    <a:lumMod val="75000"/>
                    <a:lumOff val="25000"/>
                  </a:schemeClr>
                </a:solidFill>
                <a:latin typeface="Aptos" panose="020B0004020202020204" pitchFamily="34" charset="0"/>
                <a:ea typeface="Times New Roman" panose="02020603050405020304" pitchFamily="18" charset="0"/>
                <a:cs typeface="Times New Roman" panose="02020603050405020304" pitchFamily="18" charset="0"/>
              </a:rPr>
              <a:t>KAFEDRA_FIZIOLOGII_TA_INTRODUKCII_ROSLYN</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en-US" sz="16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en-US" sz="1600" dirty="0">
                <a:effectLst/>
                <a:latin typeface="Aptos" panose="020B0004020202020204" pitchFamily="34" charset="0"/>
                <a:ea typeface="Times New Roman" panose="02020603050405020304" pitchFamily="18" charset="0"/>
                <a:cs typeface="Times New Roman" panose="02020603050405020304" pitchFamily="18" charset="0"/>
              </a:rPr>
              <a:t>ORCID</a:t>
            </a:r>
            <a:r>
              <a:rPr lang="uk-UA" sz="16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600" u="sng" dirty="0">
                <a:solidFill>
                  <a:schemeClr val="bg1">
                    <a:lumMod val="75000"/>
                    <a:lumOff val="25000"/>
                  </a:schemeClr>
                </a:solidFill>
                <a:effectLst/>
                <a:latin typeface="Aptos" panose="020B0004020202020204" pitchFamily="34" charset="0"/>
                <a:ea typeface="Times New Roman" panose="02020603050405020304" pitchFamily="18" charset="0"/>
                <a:cs typeface="Times New Roman" panose="02020603050405020304" pitchFamily="18" charset="0"/>
                <a:hlinkClick r:id="rId2"/>
              </a:rPr>
              <a:t>https://orcid.org/0000-000</a:t>
            </a:r>
            <a:r>
              <a:rPr lang="uk-UA" sz="1600" u="sng" dirty="0">
                <a:solidFill>
                  <a:schemeClr val="bg1">
                    <a:lumMod val="75000"/>
                    <a:lumOff val="25000"/>
                  </a:schemeClr>
                </a:solidFill>
                <a:effectLst/>
                <a:latin typeface="Aptos" panose="020B0004020202020204" pitchFamily="34" charset="0"/>
                <a:ea typeface="Times New Roman" panose="02020603050405020304" pitchFamily="18" charset="0"/>
                <a:cs typeface="Times New Roman" panose="02020603050405020304" pitchFamily="18" charset="0"/>
                <a:hlinkClick r:id="rId2"/>
              </a:rPr>
              <a:t>1</a:t>
            </a:r>
            <a:r>
              <a:rPr lang="en-US" sz="1600" u="sng" dirty="0">
                <a:solidFill>
                  <a:schemeClr val="bg1">
                    <a:lumMod val="75000"/>
                    <a:lumOff val="25000"/>
                  </a:schemeClr>
                </a:solidFill>
                <a:effectLst/>
                <a:latin typeface="Aptos" panose="020B0004020202020204" pitchFamily="34" charset="0"/>
                <a:ea typeface="Times New Roman" panose="02020603050405020304" pitchFamily="18" charset="0"/>
                <a:cs typeface="Times New Roman" panose="02020603050405020304" pitchFamily="18" charset="0"/>
                <a:hlinkClick r:id="rId2"/>
              </a:rPr>
              <a:t>-</a:t>
            </a:r>
            <a:r>
              <a:rPr lang="uk-UA" sz="1600" u="sng" dirty="0">
                <a:solidFill>
                  <a:schemeClr val="bg1">
                    <a:lumMod val="75000"/>
                    <a:lumOff val="25000"/>
                  </a:schemeClr>
                </a:solidFill>
                <a:effectLst/>
                <a:latin typeface="Aptos" panose="020B0004020202020204" pitchFamily="34" charset="0"/>
                <a:ea typeface="Times New Roman" panose="02020603050405020304" pitchFamily="18" charset="0"/>
                <a:cs typeface="Times New Roman" panose="02020603050405020304" pitchFamily="18" charset="0"/>
                <a:hlinkClick r:id="rId2"/>
              </a:rPr>
              <a:t>5789</a:t>
            </a:r>
            <a:r>
              <a:rPr lang="en-US" sz="1600" u="sng" dirty="0">
                <a:solidFill>
                  <a:schemeClr val="bg1">
                    <a:lumMod val="75000"/>
                    <a:lumOff val="25000"/>
                  </a:schemeClr>
                </a:solidFill>
                <a:effectLst/>
                <a:latin typeface="Aptos" panose="020B0004020202020204" pitchFamily="34" charset="0"/>
                <a:ea typeface="Times New Roman" panose="02020603050405020304" pitchFamily="18" charset="0"/>
                <a:cs typeface="Times New Roman" panose="02020603050405020304" pitchFamily="18" charset="0"/>
                <a:hlinkClick r:id="rId2"/>
              </a:rPr>
              <a:t>-</a:t>
            </a:r>
            <a:r>
              <a:rPr lang="uk-UA" sz="1600" u="sng" dirty="0">
                <a:solidFill>
                  <a:schemeClr val="bg1">
                    <a:lumMod val="75000"/>
                    <a:lumOff val="25000"/>
                  </a:schemeClr>
                </a:solidFill>
                <a:effectLst/>
                <a:latin typeface="Aptos" panose="020B0004020202020204" pitchFamily="34" charset="0"/>
                <a:ea typeface="Times New Roman" panose="02020603050405020304" pitchFamily="18" charset="0"/>
                <a:cs typeface="Times New Roman" panose="02020603050405020304" pitchFamily="18" charset="0"/>
              </a:rPr>
              <a:t>7</a:t>
            </a:r>
            <a:r>
              <a:rPr lang="en-US" sz="1600" u="sng" dirty="0">
                <a:solidFill>
                  <a:schemeClr val="bg1">
                    <a:lumMod val="75000"/>
                    <a:lumOff val="25000"/>
                  </a:schemeClr>
                </a:solidFill>
                <a:effectLst/>
                <a:latin typeface="Aptos" panose="020B0004020202020204" pitchFamily="34" charset="0"/>
                <a:ea typeface="Times New Roman" panose="02020603050405020304" pitchFamily="18" charset="0"/>
                <a:cs typeface="Times New Roman" panose="02020603050405020304" pitchFamily="18" charset="0"/>
                <a:hlinkClick r:id="rId2"/>
              </a:rPr>
              <a:t>2</a:t>
            </a:r>
            <a:r>
              <a:rPr lang="uk-UA" sz="1600" u="sng" dirty="0">
                <a:solidFill>
                  <a:schemeClr val="bg1">
                    <a:lumMod val="75000"/>
                    <a:lumOff val="25000"/>
                  </a:schemeClr>
                </a:solidFill>
                <a:effectLst/>
                <a:latin typeface="Aptos" panose="020B0004020202020204" pitchFamily="34" charset="0"/>
                <a:ea typeface="Times New Roman" panose="02020603050405020304" pitchFamily="18" charset="0"/>
                <a:cs typeface="Times New Roman" panose="02020603050405020304" pitchFamily="18" charset="0"/>
                <a:hlinkClick r:id="rId2"/>
              </a:rPr>
              <a:t>4</a:t>
            </a:r>
            <a:r>
              <a:rPr lang="uk-UA" sz="1600" u="sng" dirty="0">
                <a:solidFill>
                  <a:schemeClr val="bg1">
                    <a:lumMod val="75000"/>
                    <a:lumOff val="25000"/>
                  </a:schemeClr>
                </a:solidFill>
                <a:effectLst/>
                <a:latin typeface="Aptos" panose="020B0004020202020204" pitchFamily="34" charset="0"/>
                <a:ea typeface="Times New Roman" panose="02020603050405020304" pitchFamily="18" charset="0"/>
                <a:cs typeface="Times New Roman" panose="02020603050405020304" pitchFamily="18" charset="0"/>
              </a:rPr>
              <a:t>0</a:t>
            </a:r>
            <a:r>
              <a:rPr lang="ru-RU" sz="1600" dirty="0">
                <a:solidFill>
                  <a:schemeClr val="bg1">
                    <a:lumMod val="75000"/>
                    <a:lumOff val="25000"/>
                  </a:schemeClr>
                </a:solidFill>
                <a:effectLst/>
                <a:latin typeface="Aptos" panose="020B0004020202020204" pitchFamily="34" charset="0"/>
                <a:ea typeface="Times New Roman" panose="02020603050405020304" pitchFamily="18" charset="0"/>
                <a:cs typeface="Times New Roman" panose="02020603050405020304" pitchFamily="18" charset="0"/>
              </a:rPr>
              <a:t>  </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uk-UA" sz="16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br>
              <a:rPr lang="ru-RU"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ru-RU" sz="1800" dirty="0"/>
          </a:p>
        </p:txBody>
      </p:sp>
      <p:sp>
        <p:nvSpPr>
          <p:cNvPr id="3" name="Объект 2"/>
          <p:cNvSpPr>
            <a:spLocks noGrp="1"/>
          </p:cNvSpPr>
          <p:nvPr>
            <p:ph idx="1"/>
          </p:nvPr>
        </p:nvSpPr>
        <p:spPr>
          <a:xfrm>
            <a:off x="549443" y="235953"/>
            <a:ext cx="9641304" cy="838868"/>
          </a:xfrm>
        </p:spPr>
        <p:txBody>
          <a:bodyPr>
            <a:normAutofit fontScale="55000" lnSpcReduction="20000"/>
          </a:bodyPr>
          <a:lstStyle/>
          <a:p>
            <a:pPr marL="0" indent="0" algn="ctr">
              <a:buNone/>
            </a:pPr>
            <a:r>
              <a:rPr lang="uk-UA" sz="4000" dirty="0"/>
              <a:t>Дніпровський національний університет імені Олеся Гончара</a:t>
            </a:r>
          </a:p>
          <a:p>
            <a:pPr marL="0" indent="0" algn="ctr">
              <a:buNone/>
            </a:pPr>
            <a:r>
              <a:rPr lang="uk-UA" sz="3400" dirty="0"/>
              <a:t>Біолого-екологічний факультет</a:t>
            </a:r>
          </a:p>
          <a:p>
            <a:pPr marL="0" indent="0" algn="ctr">
              <a:buNone/>
            </a:pPr>
            <a:endParaRPr lang="ru-RU" sz="4000" dirty="0"/>
          </a:p>
        </p:txBody>
      </p:sp>
      <p:pic>
        <p:nvPicPr>
          <p:cNvPr id="1026" name="Picture 2" descr="Дніпровський національний університет імені Олеся Гончара"/>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90747" y="-1"/>
            <a:ext cx="1941095" cy="1941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906988" y="4916907"/>
            <a:ext cx="3184358" cy="1169551"/>
          </a:xfrm>
          <a:prstGeom prst="rect">
            <a:avLst/>
          </a:prstGeom>
          <a:noFill/>
        </p:spPr>
        <p:txBody>
          <a:bodyPr wrap="square" rtlCol="0">
            <a:spAutoFit/>
          </a:bodyPr>
          <a:lstStyle/>
          <a:p>
            <a:r>
              <a:rPr lang="en-US" sz="1600" dirty="0">
                <a:effectLst/>
                <a:latin typeface="Aptos" panose="020B0004020202020204" pitchFamily="34" charset="0"/>
                <a:ea typeface="Times New Roman" panose="02020603050405020304" pitchFamily="18" charset="0"/>
                <a:cs typeface="Times New Roman" panose="02020603050405020304" pitchFamily="18" charset="0"/>
              </a:rPr>
              <a:t>e-mail</a:t>
            </a:r>
            <a:r>
              <a:rPr lang="uk-UA" sz="16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600" dirty="0" err="1">
                <a:effectLst/>
                <a:latin typeface="Aptos" panose="020B0004020202020204" pitchFamily="34" charset="0"/>
                <a:ea typeface="Times New Roman" panose="02020603050405020304" pitchFamily="18" charset="0"/>
                <a:cs typeface="Times New Roman" panose="02020603050405020304" pitchFamily="18" charset="0"/>
              </a:rPr>
              <a:t>irinza.ldfr@gmail.com</a:t>
            </a:r>
            <a:br>
              <a:rPr lang="ru-RU" sz="1600" dirty="0">
                <a:effectLst/>
                <a:latin typeface="Aptos" panose="020B0004020202020204" pitchFamily="34" charset="0"/>
                <a:ea typeface="Times New Roman" panose="02020603050405020304" pitchFamily="18" charset="0"/>
                <a:cs typeface="Times New Roman" panose="02020603050405020304" pitchFamily="18" charset="0"/>
              </a:rPr>
            </a:br>
            <a:r>
              <a:rPr lang="uk-UA" sz="1600" dirty="0">
                <a:effectLst/>
                <a:latin typeface="Aptos" panose="020B0004020202020204" pitchFamily="34" charset="0"/>
                <a:ea typeface="Times New Roman" panose="02020603050405020304" pitchFamily="18" charset="0"/>
                <a:cs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ru-RU" sz="1800" dirty="0">
                <a:effectLst/>
                <a:latin typeface="Calibri" panose="020F0502020204030204" pitchFamily="34" charset="0"/>
                <a:ea typeface="Times New Roman" panose="02020603050405020304" pitchFamily="18" charset="0"/>
                <a:cs typeface="Times New Roman" panose="02020603050405020304" pitchFamily="18" charset="0"/>
              </a:rPr>
            </a:b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Мови: </a:t>
            </a:r>
            <a:br>
              <a:rPr lang="ru-RU" sz="1800" dirty="0">
                <a:effectLst/>
                <a:latin typeface="Calibri" panose="020F0502020204030204" pitchFamily="34" charset="0"/>
                <a:ea typeface="Times New Roman" panose="02020603050405020304" pitchFamily="18" charset="0"/>
                <a:cs typeface="Times New Roman" panose="02020603050405020304" pitchFamily="18" charset="0"/>
              </a:rPr>
            </a:b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Українська, англійська</a:t>
            </a:r>
            <a:endParaRPr lang="ru-RU" dirty="0"/>
          </a:p>
        </p:txBody>
      </p:sp>
      <p:pic>
        <p:nvPicPr>
          <p:cNvPr id="5" name="Рисунок 4"/>
          <p:cNvPicPr>
            <a:picLocks noChangeAspect="1"/>
          </p:cNvPicPr>
          <p:nvPr/>
        </p:nvPicPr>
        <p:blipFill>
          <a:blip r:embed="rId5"/>
          <a:stretch>
            <a:fillRect/>
          </a:stretch>
        </p:blipFill>
        <p:spPr>
          <a:xfrm>
            <a:off x="9646366" y="2177048"/>
            <a:ext cx="2001543" cy="238693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1491248"/>
            <a:ext cx="8534400" cy="4503152"/>
          </a:xfrm>
        </p:spPr>
        <p:txBody>
          <a:bodyPr>
            <a:noAutofit/>
          </a:bodyPr>
          <a:lstStyle/>
          <a:p>
            <a:pPr>
              <a:lnSpc>
                <a:spcPct val="115000"/>
              </a:lnSpc>
              <a:spcAft>
                <a:spcPts val="800"/>
              </a:spcAft>
              <a:buNone/>
            </a:pPr>
            <a:r>
              <a:rPr lang="ru-RU" sz="1400" dirty="0">
                <a:latin typeface="Aptos" panose="020B0004020202020204" pitchFamily="34" charset="0"/>
              </a:rPr>
              <a:t>ПОТЕНЦІЙНИЙ НАУКОВИЙ КЕРІВНИК АСПІРАНТА</a:t>
            </a:r>
            <a:br>
              <a:rPr lang="ru-RU" sz="1400" dirty="0">
                <a:latin typeface="Aptos" panose="020B0004020202020204" pitchFamily="34" charset="0"/>
              </a:rPr>
            </a:br>
            <a:br>
              <a:rPr lang="ru-RU" sz="1400" dirty="0">
                <a:latin typeface="Aptos" panose="020B0004020202020204" pitchFamily="34" charset="0"/>
              </a:rPr>
            </a:br>
            <a:br>
              <a:rPr lang="ru-RU" sz="1400" dirty="0">
                <a:latin typeface="Aptos" panose="020B0004020202020204" pitchFamily="34" charset="0"/>
              </a:rPr>
            </a:br>
            <a:r>
              <a:rPr lang="uk-UA" sz="1400" dirty="0" err="1">
                <a:latin typeface="Aptos" panose="020B0004020202020204" pitchFamily="34" charset="0"/>
              </a:rPr>
              <a:t>кабар</a:t>
            </a:r>
            <a:r>
              <a:rPr lang="uk-UA" sz="1400" dirty="0">
                <a:latin typeface="Aptos" panose="020B0004020202020204" pitchFamily="34" charset="0"/>
              </a:rPr>
              <a:t> </a:t>
            </a:r>
            <a:r>
              <a:rPr lang="uk-UA" sz="1400" dirty="0" err="1">
                <a:latin typeface="Aptos" panose="020B0004020202020204" pitchFamily="34" charset="0"/>
              </a:rPr>
              <a:t>анатолій</a:t>
            </a:r>
            <a:r>
              <a:rPr lang="uk-UA" sz="1400" dirty="0">
                <a:latin typeface="Aptos" panose="020B0004020202020204" pitchFamily="34" charset="0"/>
              </a:rPr>
              <a:t> </a:t>
            </a:r>
            <a:r>
              <a:rPr lang="uk-UA" sz="1400" dirty="0" err="1">
                <a:latin typeface="Aptos" panose="020B0004020202020204" pitchFamily="34" charset="0"/>
              </a:rPr>
              <a:t>миколайович</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СТУПІНЬ / ЗВАННЯ / ПОСАДА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кандидат біологічних наук, доцент, ДОЦЕНТ КАФЕДРИ ФІЗІОЛОГІЇ ТА ІНТРОДУКЦІЇ РОСЛИН</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a:t>
            </a:r>
            <a:r>
              <a:rPr lang="uk-UA" sz="1400" kern="100" dirty="0">
                <a:effectLst/>
                <a:latin typeface="Aptos" panose="020B0004020202020204" pitchFamily="34" charset="0"/>
                <a:ea typeface="Aptos" panose="020B0004020202020204" pitchFamily="34" charset="0"/>
                <a:cs typeface="Times New Roman" panose="02020603050405020304" pitchFamily="18" charset="0"/>
              </a:rPr>
              <a:t> директор ботанічного саду дну</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СФЕРА НАУКОВИХ ІНТЕРЕСІВ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ru-RU" sz="1400" kern="100" dirty="0" err="1">
                <a:effectLst/>
                <a:latin typeface="Aptos" panose="020B0004020202020204" pitchFamily="34" charset="0"/>
                <a:ea typeface="Aptos" panose="020B0004020202020204" pitchFamily="34" charset="0"/>
                <a:cs typeface="Times New Roman" panose="02020603050405020304" pitchFamily="18" charset="0"/>
              </a:rPr>
              <a:t>фізіологія</a:t>
            </a:r>
            <a:r>
              <a:rPr lang="ru-RU" sz="1400" kern="100" dirty="0">
                <a:latin typeface="Aptos" panose="020B0004020202020204" pitchFamily="34" charset="0"/>
                <a:ea typeface="Aptos" panose="020B0004020202020204" pitchFamily="34" charset="0"/>
                <a:cs typeface="Times New Roman" panose="02020603050405020304" pitchFamily="18" charset="0"/>
              </a:rPr>
              <a:t>, </a:t>
            </a:r>
            <a:r>
              <a:rPr lang="ru-RU" sz="1400" kern="100" dirty="0" err="1">
                <a:latin typeface="Aptos" panose="020B0004020202020204" pitchFamily="34" charset="0"/>
                <a:ea typeface="Aptos" panose="020B0004020202020204" pitchFamily="34" charset="0"/>
                <a:cs typeface="Times New Roman" panose="02020603050405020304" pitchFamily="18" charset="0"/>
              </a:rPr>
              <a:t>біохімія</a:t>
            </a:r>
            <a:r>
              <a:rPr lang="ru-RU" sz="1400" kern="100" dirty="0">
                <a:effectLst/>
                <a:latin typeface="Aptos" panose="020B0004020202020204" pitchFamily="34" charset="0"/>
                <a:ea typeface="Aptos" panose="020B0004020202020204" pitchFamily="34" charset="0"/>
                <a:cs typeface="Times New Roman" panose="02020603050405020304" pitchFamily="18" charset="0"/>
              </a:rPr>
              <a:t> та  </a:t>
            </a:r>
            <a:r>
              <a:rPr lang="uk-UA" sz="1400" kern="100" dirty="0">
                <a:latin typeface="Aptos" panose="020B0004020202020204" pitchFamily="34" charset="0"/>
                <a:ea typeface="Aptos" panose="020B0004020202020204" pitchFamily="34" charset="0"/>
                <a:cs typeface="Times New Roman" panose="02020603050405020304" pitchFamily="18" charset="0"/>
              </a:rPr>
              <a:t>інтродукція</a:t>
            </a:r>
            <a:r>
              <a:rPr lang="ru-RU" sz="1400" kern="100" dirty="0">
                <a:effectLst/>
                <a:latin typeface="Aptos" panose="020B0004020202020204" pitchFamily="34" charset="0"/>
                <a:ea typeface="Aptos" panose="020B0004020202020204" pitchFamily="34" charset="0"/>
                <a:cs typeface="Times New Roman" panose="02020603050405020304" pitchFamily="18" charset="0"/>
              </a:rPr>
              <a:t> рослин</a:t>
            </a:r>
            <a:br>
              <a:rPr lang="uk-UA" sz="1400" kern="100" dirty="0">
                <a:effectLst/>
                <a:latin typeface="Aptos" panose="020B0004020202020204" pitchFamily="34" charset="0"/>
                <a:ea typeface="Aptos" panose="020B0004020202020204" pitchFamily="34" charset="0"/>
                <a:cs typeface="Times New Roman" panose="02020603050405020304" pitchFamily="18" charset="0"/>
              </a:rPr>
            </a:b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Офіційна </a:t>
            </a:r>
            <a:r>
              <a:rPr lang="uk-UA" sz="1400" kern="100" dirty="0" err="1">
                <a:effectLst/>
                <a:latin typeface="Aptos" panose="020B0004020202020204" pitchFamily="34" charset="0"/>
                <a:ea typeface="Aptos" panose="020B0004020202020204" pitchFamily="34" charset="0"/>
                <a:cs typeface="Times New Roman" panose="02020603050405020304" pitchFamily="18" charset="0"/>
              </a:rPr>
              <a:t>вебсторінка</a:t>
            </a:r>
            <a:r>
              <a:rPr lang="uk-UA"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dirty="0">
                <a:effectLst/>
                <a:latin typeface="Aptos" panose="020B0004020202020204"/>
                <a:hlinkClick r:id="rId2"/>
              </a:rPr>
              <a:t>https://www.dnu.dp.ua/view/kafedra_fiziologii_ta_introdukcii_roslyn</a:t>
            </a:r>
            <a:br>
              <a:rPr lang="uk-UA" sz="1400" dirty="0">
                <a:effectLst/>
                <a:latin typeface="Aptos" panose="020B0004020202020204"/>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ORCID:  </a:t>
            </a:r>
            <a:r>
              <a:rPr lang="en-US" sz="1400" b="0" i="0" u="none" strike="noStrike" dirty="0">
                <a:solidFill>
                  <a:srgbClr val="103343"/>
                </a:solidFill>
                <a:effectLst/>
                <a:latin typeface="Aptos" panose="020B0004020202020204"/>
                <a:hlinkClick r:id="rId3"/>
              </a:rPr>
              <a:t>0000-0002-8231-4745</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br>
              <a:rPr lang="ru-RU" sz="1400" dirty="0">
                <a:effectLst/>
                <a:latin typeface="Aptos" panose="020B0004020202020204" pitchFamily="34" charset="0"/>
                <a:ea typeface="Times New Roman" panose="02020603050405020304" pitchFamily="18" charset="0"/>
              </a:rPr>
            </a:br>
            <a:endParaRPr lang="ru-RU" sz="1400" dirty="0">
              <a:solidFill>
                <a:schemeClr val="bg1"/>
              </a:solidFill>
              <a:latin typeface="Aptos" panose="020B0004020202020204" pitchFamily="34" charset="0"/>
            </a:endParaRPr>
          </a:p>
        </p:txBody>
      </p:sp>
      <p:sp>
        <p:nvSpPr>
          <p:cNvPr id="3" name="Объект 2"/>
          <p:cNvSpPr>
            <a:spLocks noGrp="1"/>
          </p:cNvSpPr>
          <p:nvPr>
            <p:ph idx="1"/>
          </p:nvPr>
        </p:nvSpPr>
        <p:spPr>
          <a:xfrm>
            <a:off x="549443" y="235953"/>
            <a:ext cx="9641304" cy="1255294"/>
          </a:xfrm>
        </p:spPr>
        <p:txBody>
          <a:bodyPr>
            <a:normAutofit fontScale="62500" lnSpcReduction="20000"/>
          </a:bodyPr>
          <a:lstStyle/>
          <a:p>
            <a:pPr marL="0" indent="0" algn="ctr">
              <a:buNone/>
            </a:pPr>
            <a:r>
              <a:rPr lang="uk-UA" sz="4000" dirty="0"/>
              <a:t>Дніпровський національний університет імені Олеся Гончара</a:t>
            </a:r>
          </a:p>
          <a:p>
            <a:pPr marL="0" indent="0" algn="ctr">
              <a:buNone/>
            </a:pPr>
            <a:r>
              <a:rPr lang="uk-UA" sz="3400" dirty="0"/>
              <a:t>Біолого-екологічний факультет</a:t>
            </a:r>
          </a:p>
          <a:p>
            <a:pPr marL="0" indent="0" algn="ctr">
              <a:buNone/>
            </a:pPr>
            <a:endParaRPr lang="ru-RU" sz="4000" dirty="0"/>
          </a:p>
        </p:txBody>
      </p:sp>
      <p:pic>
        <p:nvPicPr>
          <p:cNvPr id="1026" name="Picture 2" descr="Дніпровський національний університет імені Олеся Гончара"/>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90747" y="-1"/>
            <a:ext cx="1941095" cy="1941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42947" y="5069307"/>
            <a:ext cx="3388895" cy="1022459"/>
          </a:xfrm>
          <a:prstGeom prst="rect">
            <a:avLst/>
          </a:prstGeom>
          <a:noFill/>
        </p:spPr>
        <p:txBody>
          <a:bodyPr wrap="square" rtlCol="0">
            <a:spAutoFit/>
          </a:bodyPr>
          <a:lstStyle/>
          <a:p>
            <a:pPr>
              <a:lnSpc>
                <a:spcPct val="115000"/>
              </a:lnSpc>
              <a:spcAft>
                <a:spcPts val="1000"/>
              </a:spcAft>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e</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mail</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400" dirty="0">
                <a:latin typeface="Aptos" panose="020B0004020202020204" pitchFamily="34" charset="0"/>
                <a:ea typeface="Times New Roman" panose="02020603050405020304" pitchFamily="18" charset="0"/>
                <a:cs typeface="Times New Roman" panose="02020603050405020304" pitchFamily="18" charset="0"/>
              </a:rPr>
              <a:t>tolos</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@i.ua</a:t>
            </a:r>
            <a:endParaRPr lang="ru-RU"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1000"/>
              </a:spcAft>
              <a:buNone/>
            </a:pPr>
            <a:r>
              <a:rPr lang="uk-UA" sz="1400" dirty="0">
                <a:effectLst/>
                <a:latin typeface="Aptos" panose="020B0004020202020204" pitchFamily="34" charset="0"/>
                <a:ea typeface="Times New Roman" panose="02020603050405020304" pitchFamily="18" charset="0"/>
                <a:cs typeface="Times New Roman" panose="02020603050405020304" pitchFamily="18" charset="0"/>
              </a:rPr>
              <a:t>Мови: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Українська, англійська</a:t>
            </a:r>
            <a:endParaRPr lang="ru-RU" sz="1400" dirty="0">
              <a:latin typeface="Aptos" panose="020B00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1491248"/>
            <a:ext cx="8534400" cy="4503152"/>
          </a:xfrm>
        </p:spPr>
        <p:txBody>
          <a:bodyPr>
            <a:noAutofit/>
          </a:bodyPr>
          <a:lstStyle/>
          <a:p>
            <a:pPr>
              <a:lnSpc>
                <a:spcPct val="115000"/>
              </a:lnSpc>
              <a:spcAft>
                <a:spcPts val="800"/>
              </a:spcAft>
              <a:buNone/>
            </a:pPr>
            <a:r>
              <a:rPr lang="ru-RU" sz="1400" dirty="0">
                <a:latin typeface="Aptos" panose="020B0004020202020204" pitchFamily="34" charset="0"/>
              </a:rPr>
              <a:t>ПОТЕНЦІЙНИЙ НАУКОВИЙ КЕРІВНИК АСПІРАНТА</a:t>
            </a:r>
            <a:br>
              <a:rPr lang="ru-RU" sz="1400" dirty="0">
                <a:latin typeface="Aptos" panose="020B0004020202020204" pitchFamily="34" charset="0"/>
              </a:rPr>
            </a:br>
            <a:br>
              <a:rPr lang="ru-RU" sz="1400" dirty="0">
                <a:latin typeface="Aptos" panose="020B0004020202020204" pitchFamily="34" charset="0"/>
              </a:rPr>
            </a:br>
            <a:br>
              <a:rPr lang="ru-RU" sz="1400" dirty="0">
                <a:latin typeface="Aptos" panose="020B0004020202020204" pitchFamily="34" charset="0"/>
              </a:rPr>
            </a:br>
            <a:r>
              <a:rPr lang="ru-RU" sz="1400" dirty="0">
                <a:latin typeface="Aptos" panose="020B0004020202020204" pitchFamily="34" charset="0"/>
              </a:rPr>
              <a:t>ЛЕГОСТАЄВА </a:t>
            </a:r>
            <a:r>
              <a:rPr lang="ru-RU" sz="1400" dirty="0" err="1">
                <a:latin typeface="Aptos" panose="020B0004020202020204" pitchFamily="34" charset="0"/>
              </a:rPr>
              <a:t>ТЕТЯна</a:t>
            </a:r>
            <a:r>
              <a:rPr lang="ru-RU" sz="1400" dirty="0">
                <a:latin typeface="Aptos" panose="020B0004020202020204" pitchFamily="34" charset="0"/>
              </a:rPr>
              <a:t> </a:t>
            </a:r>
            <a:r>
              <a:rPr lang="ru-RU" sz="1400" dirty="0" err="1">
                <a:latin typeface="Aptos" panose="020B0004020202020204" pitchFamily="34" charset="0"/>
              </a:rPr>
              <a:t>Вікторівна</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СТУПІНЬ / ЗВАННЯ / ПОСАДА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кандидат</a:t>
            </a:r>
            <a:r>
              <a:rPr lang="uk-UA" sz="1400" kern="100" dirty="0">
                <a:effectLst/>
                <a:latin typeface="Aptos" panose="020B0004020202020204" pitchFamily="34" charset="0"/>
                <a:ea typeface="Aptos" panose="020B0004020202020204" pitchFamily="34" charset="0"/>
                <a:cs typeface="Times New Roman" panose="02020603050405020304" pitchFamily="18" charset="0"/>
              </a:rPr>
              <a:t> біологічних наук, </a:t>
            </a:r>
            <a:r>
              <a:rPr lang="uk-UA" sz="1400" kern="100" dirty="0">
                <a:latin typeface="Aptos" panose="020B0004020202020204" pitchFamily="34" charset="0"/>
                <a:ea typeface="Aptos" panose="020B0004020202020204" pitchFamily="34" charset="0"/>
                <a:cs typeface="Times New Roman" panose="02020603050405020304" pitchFamily="18" charset="0"/>
              </a:rPr>
              <a:t>доцент, ДОЦЕНТКА</a:t>
            </a:r>
            <a:r>
              <a:rPr lang="uk-UA" sz="1400" kern="100" dirty="0">
                <a:effectLst/>
                <a:latin typeface="Aptos" panose="020B0004020202020204" pitchFamily="34" charset="0"/>
                <a:ea typeface="Aptos" panose="020B0004020202020204" pitchFamily="34" charset="0"/>
                <a:cs typeface="Times New Roman" panose="02020603050405020304" pitchFamily="18" charset="0"/>
              </a:rPr>
              <a:t> кафедри фізіології та інтродукції рослин</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СФЕРА НАУКОВИХ ІНТЕРЕСІВ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ru-RU" sz="1400" kern="100" dirty="0" err="1">
                <a:effectLst/>
                <a:latin typeface="Aptos" panose="020B0004020202020204" pitchFamily="34" charset="0"/>
                <a:ea typeface="Aptos" panose="020B0004020202020204" pitchFamily="34" charset="0"/>
                <a:cs typeface="Times New Roman" panose="02020603050405020304" pitchFamily="18" charset="0"/>
              </a:rPr>
              <a:t>Анатомія</a:t>
            </a:r>
            <a:r>
              <a:rPr lang="ru-RU" sz="1400" kern="100" dirty="0">
                <a:latin typeface="Aptos" panose="020B0004020202020204" pitchFamily="34" charset="0"/>
                <a:ea typeface="Aptos" panose="020B0004020202020204" pitchFamily="34" charset="0"/>
                <a:cs typeface="Times New Roman" panose="02020603050405020304" pitchFamily="18" charset="0"/>
              </a:rPr>
              <a:t> та </a:t>
            </a:r>
            <a:r>
              <a:rPr lang="ru-RU" sz="1400" kern="100" dirty="0" err="1">
                <a:latin typeface="Aptos" panose="020B0004020202020204" pitchFamily="34" charset="0"/>
                <a:ea typeface="Aptos" panose="020B0004020202020204" pitchFamily="34" charset="0"/>
                <a:cs typeface="Times New Roman" panose="02020603050405020304" pitchFamily="18" charset="0"/>
              </a:rPr>
              <a:t>фізіологія</a:t>
            </a:r>
            <a:r>
              <a:rPr lang="ru-RU" sz="1400" kern="100" dirty="0">
                <a:latin typeface="Aptos" panose="020B0004020202020204" pitchFamily="34" charset="0"/>
                <a:ea typeface="Aptos" panose="020B0004020202020204" pitchFamily="34" charset="0"/>
                <a:cs typeface="Times New Roman" panose="02020603050405020304" pitchFamily="18" charset="0"/>
              </a:rPr>
              <a:t> рослин, </a:t>
            </a:r>
            <a:r>
              <a:rPr lang="ru-RU" sz="1400" kern="100" dirty="0" err="1">
                <a:latin typeface="Aptos" panose="020B0004020202020204" pitchFamily="34" charset="0"/>
                <a:ea typeface="Aptos" panose="020B0004020202020204" pitchFamily="34" charset="0"/>
                <a:cs typeface="Times New Roman" panose="02020603050405020304" pitchFamily="18" charset="0"/>
              </a:rPr>
              <a:t>лікарські</a:t>
            </a:r>
            <a:r>
              <a:rPr lang="ru-RU" sz="1400" kern="100" dirty="0">
                <a:latin typeface="Aptos" panose="020B0004020202020204" pitchFamily="34" charset="0"/>
                <a:ea typeface="Aptos" panose="020B0004020202020204" pitchFamily="34" charset="0"/>
                <a:cs typeface="Times New Roman" panose="02020603050405020304" pitchFamily="18" charset="0"/>
              </a:rPr>
              <a:t> рослини, </a:t>
            </a:r>
            <a:r>
              <a:rPr lang="ru-RU" sz="1400" kern="100" dirty="0" err="1">
                <a:latin typeface="Aptos" panose="020B0004020202020204" pitchFamily="34" charset="0"/>
                <a:ea typeface="Aptos" panose="020B0004020202020204" pitchFamily="34" charset="0"/>
                <a:cs typeface="Times New Roman" panose="02020603050405020304" pitchFamily="18" charset="0"/>
              </a:rPr>
              <a:t>інтер'єрний</a:t>
            </a:r>
            <a:r>
              <a:rPr lang="ru-RU" sz="1400" kern="100" dirty="0">
                <a:latin typeface="Aptos" panose="020B0004020202020204" pitchFamily="34" charset="0"/>
                <a:ea typeface="Aptos" panose="020B0004020202020204" pitchFamily="34" charset="0"/>
                <a:cs typeface="Times New Roman" panose="02020603050405020304" pitchFamily="18" charset="0"/>
              </a:rPr>
              <a:t> </a:t>
            </a:r>
            <a:r>
              <a:rPr lang="ru-RU" sz="1400" kern="100" dirty="0" err="1">
                <a:latin typeface="Aptos" panose="020B0004020202020204" pitchFamily="34" charset="0"/>
                <a:ea typeface="Aptos" panose="020B0004020202020204" pitchFamily="34" charset="0"/>
                <a:cs typeface="Times New Roman" panose="02020603050405020304" pitchFamily="18" charset="0"/>
              </a:rPr>
              <a:t>фітодизайн</a:t>
            </a:r>
            <a:r>
              <a:rPr lang="ru-RU" sz="1400" kern="100" dirty="0">
                <a:latin typeface="Aptos" panose="020B0004020202020204" pitchFamily="34" charset="0"/>
                <a:ea typeface="Aptos" panose="020B0004020202020204" pitchFamily="34" charset="0"/>
                <a:cs typeface="Times New Roman" panose="02020603050405020304" pitchFamily="18" charset="0"/>
              </a:rPr>
              <a:t> і флористика, </a:t>
            </a:r>
            <a:r>
              <a:rPr lang="ru-RU" sz="1400" kern="100" dirty="0" err="1">
                <a:latin typeface="Aptos" panose="020B0004020202020204" pitchFamily="34" charset="0"/>
                <a:ea typeface="Aptos" panose="020B0004020202020204" pitchFamily="34" charset="0"/>
                <a:cs typeface="Times New Roman" panose="02020603050405020304" pitchFamily="18" charset="0"/>
              </a:rPr>
              <a:t>фітоіндикація</a:t>
            </a:r>
            <a:r>
              <a:rPr lang="ru-RU" sz="1400" kern="100" dirty="0">
                <a:latin typeface="Aptos" panose="020B0004020202020204" pitchFamily="34" charset="0"/>
                <a:ea typeface="Aptos" panose="020B0004020202020204" pitchFamily="34" charset="0"/>
                <a:cs typeface="Times New Roman" panose="02020603050405020304" pitchFamily="18" charset="0"/>
              </a:rPr>
              <a:t> та </a:t>
            </a:r>
            <a:r>
              <a:rPr lang="ru-RU" sz="1400" kern="100" dirty="0" err="1">
                <a:latin typeface="Aptos" panose="020B0004020202020204" pitchFamily="34" charset="0"/>
                <a:ea typeface="Aptos" panose="020B0004020202020204" pitchFamily="34" charset="0"/>
                <a:cs typeface="Times New Roman" panose="02020603050405020304" pitchFamily="18" charset="0"/>
              </a:rPr>
              <a:t>фітомоніторинг</a:t>
            </a:r>
            <a:r>
              <a:rPr lang="ru-RU" sz="1400" kern="100" dirty="0">
                <a:latin typeface="Aptos" panose="020B0004020202020204" pitchFamily="34" charset="0"/>
                <a:ea typeface="Aptos" panose="020B0004020202020204" pitchFamily="34" charset="0"/>
                <a:cs typeface="Times New Roman" panose="02020603050405020304" pitchFamily="18" charset="0"/>
              </a:rPr>
              <a:t> стану </a:t>
            </a:r>
            <a:r>
              <a:rPr lang="ru-RU" sz="1400" kern="100" dirty="0" err="1">
                <a:latin typeface="Aptos" panose="020B0004020202020204" pitchFamily="34" charset="0"/>
                <a:ea typeface="Aptos" panose="020B0004020202020204" pitchFamily="34" charset="0"/>
                <a:cs typeface="Times New Roman" panose="02020603050405020304" pitchFamily="18" charset="0"/>
              </a:rPr>
              <a:t>довкілля</a:t>
            </a:r>
            <a:r>
              <a:rPr lang="ru-RU" sz="1400" kern="100" dirty="0">
                <a:latin typeface="Aptos" panose="020B0004020202020204" pitchFamily="34" charset="0"/>
                <a:ea typeface="Aptos" panose="020B0004020202020204" pitchFamily="34" charset="0"/>
                <a:cs typeface="Times New Roman" panose="02020603050405020304" pitchFamily="18" charset="0"/>
              </a:rPr>
              <a:t>, </a:t>
            </a:r>
            <a:r>
              <a:rPr lang="ru-RU" sz="1400" dirty="0">
                <a:latin typeface="Aptos" panose="020B0004020202020204" pitchFamily="34" charset="0"/>
              </a:rPr>
              <a:t>метод</a:t>
            </a:r>
            <a:r>
              <a:rPr lang="uk-UA" sz="1400" dirty="0" err="1">
                <a:latin typeface="Aptos" panose="020B0004020202020204" pitchFamily="34" charset="0"/>
              </a:rPr>
              <a:t>ика</a:t>
            </a:r>
            <a:r>
              <a:rPr lang="ru-RU" sz="1400" dirty="0">
                <a:latin typeface="Aptos" panose="020B0004020202020204" pitchFamily="34" charset="0"/>
              </a:rPr>
              <a:t> </a:t>
            </a:r>
            <a:r>
              <a:rPr lang="ru-RU" sz="1400" dirty="0" err="1">
                <a:latin typeface="Aptos" panose="020B0004020202020204" pitchFamily="34" charset="0"/>
              </a:rPr>
              <a:t>викладання</a:t>
            </a:r>
            <a:r>
              <a:rPr lang="ru-RU" sz="1400" dirty="0">
                <a:latin typeface="Aptos" panose="020B0004020202020204" pitchFamily="34" charset="0"/>
              </a:rPr>
              <a:t> </a:t>
            </a:r>
            <a:r>
              <a:rPr lang="ru-RU" sz="1400" dirty="0" err="1">
                <a:latin typeface="Aptos" panose="020B0004020202020204" pitchFamily="34" charset="0"/>
              </a:rPr>
              <a:t>біології</a:t>
            </a:r>
            <a:r>
              <a:rPr lang="ru-RU" sz="1400" dirty="0">
                <a:latin typeface="Aptos" panose="020B0004020202020204" pitchFamily="34" charset="0"/>
              </a:rPr>
              <a:t> у закладах </a:t>
            </a:r>
            <a:r>
              <a:rPr lang="ru-RU" sz="1400" dirty="0" err="1">
                <a:latin typeface="Aptos" panose="020B0004020202020204" pitchFamily="34" charset="0"/>
              </a:rPr>
              <a:t>середньої</a:t>
            </a:r>
            <a:r>
              <a:rPr lang="ru-RU" sz="1400" dirty="0">
                <a:latin typeface="Aptos" panose="020B0004020202020204" pitchFamily="34" charset="0"/>
              </a:rPr>
              <a:t> </a:t>
            </a:r>
            <a:r>
              <a:rPr lang="ru-RU" sz="1400" dirty="0" err="1">
                <a:latin typeface="Aptos" panose="020B0004020202020204" pitchFamily="34" charset="0"/>
              </a:rPr>
              <a:t>освіти</a:t>
            </a:r>
            <a:br>
              <a:rPr lang="uk-UA" sz="1400" kern="100" dirty="0">
                <a:effectLst/>
                <a:latin typeface="Aptos" panose="020B0004020202020204" pitchFamily="34" charset="0"/>
                <a:ea typeface="Aptos" panose="020B0004020202020204" pitchFamily="34" charset="0"/>
                <a:cs typeface="Times New Roman" panose="02020603050405020304" pitchFamily="18" charset="0"/>
              </a:rPr>
            </a:b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Офіційна </a:t>
            </a:r>
            <a:r>
              <a:rPr lang="uk-UA" sz="1400" kern="100" dirty="0" err="1">
                <a:effectLst/>
                <a:latin typeface="Aptos" panose="020B0004020202020204" pitchFamily="34" charset="0"/>
                <a:ea typeface="Aptos" panose="020B0004020202020204" pitchFamily="34" charset="0"/>
                <a:cs typeface="Times New Roman" panose="02020603050405020304" pitchFamily="18" charset="0"/>
              </a:rPr>
              <a:t>вебсторінка</a:t>
            </a:r>
            <a:r>
              <a:rPr lang="uk-UA"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hlinkClick r:id="rId2"/>
              </a:rPr>
              <a:t>https://dnu.dp.ua/view/kafedra_fiziologii_ta_introdukcii_roslyn</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ORCID: </a:t>
            </a:r>
            <a:r>
              <a:rPr lang="en-US" sz="1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hlinkClick r:id="rId3"/>
              </a:rPr>
              <a:t>0000-0002-6179-8584</a:t>
            </a:r>
            <a:br>
              <a:rPr lang="uk-UA" sz="1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br>
            <a:br>
              <a:rPr lang="ru-RU" sz="1400" dirty="0">
                <a:effectLst/>
                <a:latin typeface="Aptos" panose="020B0004020202020204" pitchFamily="34" charset="0"/>
                <a:ea typeface="Times New Roman" panose="02020603050405020304" pitchFamily="18" charset="0"/>
              </a:rPr>
            </a:br>
            <a:endParaRPr lang="ru-RU" sz="1400" dirty="0">
              <a:solidFill>
                <a:schemeClr val="bg1"/>
              </a:solidFill>
              <a:latin typeface="Aptos" panose="020B0004020202020204" pitchFamily="34" charset="0"/>
            </a:endParaRPr>
          </a:p>
        </p:txBody>
      </p:sp>
      <p:sp>
        <p:nvSpPr>
          <p:cNvPr id="3" name="Объект 2"/>
          <p:cNvSpPr>
            <a:spLocks noGrp="1"/>
          </p:cNvSpPr>
          <p:nvPr>
            <p:ph idx="1"/>
          </p:nvPr>
        </p:nvSpPr>
        <p:spPr>
          <a:xfrm>
            <a:off x="549443" y="235953"/>
            <a:ext cx="9641304" cy="1255294"/>
          </a:xfrm>
        </p:spPr>
        <p:txBody>
          <a:bodyPr>
            <a:normAutofit fontScale="62500" lnSpcReduction="20000"/>
          </a:bodyPr>
          <a:lstStyle/>
          <a:p>
            <a:pPr marL="0" indent="0" algn="ctr">
              <a:buNone/>
            </a:pPr>
            <a:r>
              <a:rPr lang="uk-UA" sz="4000" dirty="0"/>
              <a:t>Дніпровський національний університет імені Олеся Гончара</a:t>
            </a:r>
          </a:p>
          <a:p>
            <a:pPr marL="0" indent="0" algn="ctr">
              <a:buNone/>
            </a:pPr>
            <a:r>
              <a:rPr lang="uk-UA" sz="3400" dirty="0"/>
              <a:t>Біолого-екологічний факультет</a:t>
            </a:r>
          </a:p>
          <a:p>
            <a:pPr marL="0" indent="0" algn="ctr">
              <a:buNone/>
            </a:pPr>
            <a:endParaRPr lang="ru-RU" sz="4000" dirty="0"/>
          </a:p>
        </p:txBody>
      </p:sp>
      <p:pic>
        <p:nvPicPr>
          <p:cNvPr id="1026" name="Picture 2" descr="Дніпровський національний університет імені Олеся Гончара"/>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90747" y="-1"/>
            <a:ext cx="1941095" cy="1941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42947" y="5069307"/>
            <a:ext cx="3388895" cy="1022459"/>
          </a:xfrm>
          <a:prstGeom prst="rect">
            <a:avLst/>
          </a:prstGeom>
          <a:noFill/>
        </p:spPr>
        <p:txBody>
          <a:bodyPr wrap="square" rtlCol="0">
            <a:spAutoFit/>
          </a:bodyPr>
          <a:lstStyle/>
          <a:p>
            <a:pPr>
              <a:lnSpc>
                <a:spcPct val="115000"/>
              </a:lnSpc>
              <a:spcAft>
                <a:spcPts val="1000"/>
              </a:spcAft>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e</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mail</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tanyaleg1975@gmail.com</a:t>
            </a:r>
            <a:endParaRPr lang="ru-RU"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1000"/>
              </a:spcAft>
              <a:buNone/>
            </a:pPr>
            <a:r>
              <a:rPr lang="uk-UA" sz="1400" dirty="0">
                <a:effectLst/>
                <a:latin typeface="Aptos" panose="020B0004020202020204" pitchFamily="34" charset="0"/>
                <a:ea typeface="Times New Roman" panose="02020603050405020304" pitchFamily="18" charset="0"/>
                <a:cs typeface="Times New Roman" panose="02020603050405020304" pitchFamily="18" charset="0"/>
              </a:rPr>
              <a:t>Мови: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Українська</a:t>
            </a:r>
            <a:endParaRPr lang="ru-RU" sz="1400" dirty="0">
              <a:latin typeface="Aptos" panose="020B0004020202020204" pitchFamily="34" charset="0"/>
            </a:endParaRPr>
          </a:p>
        </p:txBody>
      </p:sp>
      <p:pic>
        <p:nvPicPr>
          <p:cNvPr id="7" name="Рисунок 6"/>
          <p:cNvPicPr>
            <a:picLocks noChangeAspect="1"/>
          </p:cNvPicPr>
          <p:nvPr/>
        </p:nvPicPr>
        <p:blipFill>
          <a:blip r:embed="rId6"/>
          <a:stretch>
            <a:fillRect/>
          </a:stretch>
        </p:blipFill>
        <p:spPr>
          <a:xfrm>
            <a:off x="9003323" y="2061949"/>
            <a:ext cx="2050403" cy="256356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1491248"/>
            <a:ext cx="8534400" cy="4503152"/>
          </a:xfrm>
        </p:spPr>
        <p:txBody>
          <a:bodyPr>
            <a:noAutofit/>
          </a:bodyPr>
          <a:lstStyle/>
          <a:p>
            <a:pPr>
              <a:lnSpc>
                <a:spcPct val="115000"/>
              </a:lnSpc>
              <a:spcAft>
                <a:spcPts val="800"/>
              </a:spcAft>
            </a:pPr>
            <a:r>
              <a:rPr lang="ru-RU" sz="1400" dirty="0">
                <a:latin typeface="Aptos" panose="020B0004020202020204" pitchFamily="34" charset="0"/>
              </a:rPr>
              <a:t>ПОТЕНЦІЙНИЙ НАУКОВИЙ КЕРІВНИК АСПІРАНТА</a:t>
            </a:r>
            <a:br>
              <a:rPr lang="ru-RU" sz="1400" dirty="0">
                <a:latin typeface="Aptos" panose="020B0004020202020204" pitchFamily="34" charset="0"/>
              </a:rPr>
            </a:br>
            <a:br>
              <a:rPr lang="ru-RU" sz="1400" dirty="0">
                <a:latin typeface="Aptos" panose="020B0004020202020204" pitchFamily="34" charset="0"/>
              </a:rPr>
            </a:br>
            <a:br>
              <a:rPr lang="ru-RU" sz="1400" dirty="0">
                <a:latin typeface="Aptos" panose="020B0004020202020204" pitchFamily="34" charset="0"/>
              </a:rPr>
            </a:br>
            <a:r>
              <a:rPr lang="ru-RU" sz="1400" dirty="0">
                <a:latin typeface="Aptos" panose="020B0004020202020204" pitchFamily="34" charset="0"/>
              </a:rPr>
              <a:t>Юсипіва Тетяна Іванівна</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СТУПІНЬ / ЗВАННЯ / ПОСАДА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кандидат біологічних наук, доцент кафедри фізіології рослин та екології, доцентка кафедри фізіології та інтродукції рослин</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СФЕРА НАУКОВИХ ІНТЕРЕСІВ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noProof="0" dirty="0">
                <a:effectLst/>
                <a:latin typeface="Aptos" panose="020B0004020202020204" pitchFamily="34" charset="0"/>
                <a:ea typeface="Aptos" panose="020B0004020202020204" pitchFamily="34" charset="0"/>
                <a:cs typeface="Times New Roman" panose="02020603050405020304" pitchFamily="18" charset="0"/>
              </a:rPr>
              <a:t>анатомія, фізіологія, біохімія та екологія рослин</a:t>
            </a:r>
            <a:r>
              <a:rPr lang="uk-UA" sz="1400" noProof="0" dirty="0">
                <a:latin typeface="Aptos" panose="020B0004020202020204" pitchFamily="34" charset="0"/>
              </a:rPr>
              <a:t>, Фітоіндикація антропогенного забруднення середовища, методика викладання біології</a:t>
            </a:r>
            <a:br>
              <a:rPr lang="uk-UA" sz="1400" kern="100" dirty="0">
                <a:effectLst/>
                <a:latin typeface="Aptos" panose="020B0004020202020204" pitchFamily="34" charset="0"/>
                <a:ea typeface="Aptos" panose="020B0004020202020204" pitchFamily="34" charset="0"/>
                <a:cs typeface="Times New Roman" panose="02020603050405020304" pitchFamily="18" charset="0"/>
              </a:rPr>
            </a:b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Офіційна </a:t>
            </a:r>
            <a:r>
              <a:rPr lang="uk-UA" sz="1400" kern="100" dirty="0" err="1">
                <a:effectLst/>
                <a:latin typeface="Aptos" panose="020B0004020202020204" pitchFamily="34" charset="0"/>
                <a:ea typeface="Aptos" panose="020B0004020202020204" pitchFamily="34" charset="0"/>
                <a:cs typeface="Times New Roman" panose="02020603050405020304" pitchFamily="18" charset="0"/>
              </a:rPr>
              <a:t>вебсторінка</a:t>
            </a:r>
            <a:r>
              <a:rPr lang="uk-UA"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a:latin typeface="Aptos" panose="020B0004020202020204" pitchFamily="34" charset="0"/>
                <a:ea typeface="Aptos" panose="020B0004020202020204" pitchFamily="34" charset="0"/>
                <a:cs typeface="Times New Roman" panose="02020603050405020304" pitchFamily="18" charset="0"/>
                <a:hlinkClick r:id="rId2"/>
              </a:rPr>
              <a:t>https://www.dnu.dp.ua/view/kafedra_fiziologii_ta_introdukcii_roslyn</a:t>
            </a:r>
            <a:r>
              <a:rPr lang="uk-UA" sz="1400" kern="100" dirty="0">
                <a:latin typeface="Aptos" panose="020B0004020202020204" pitchFamily="34" charset="0"/>
                <a:ea typeface="Aptos" panose="020B0004020202020204" pitchFamily="34" charset="0"/>
                <a:cs typeface="Times New Roman" panose="02020603050405020304" pitchFamily="18" charset="0"/>
              </a:rPr>
              <a:t>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ORCID: </a:t>
            </a:r>
            <a:r>
              <a:rPr lang="en-US" sz="1400" dirty="0">
                <a:latin typeface="Aptos" panose="020B0004020202020204" pitchFamily="34" charset="0"/>
                <a:hlinkClick r:id="rId3"/>
              </a:rPr>
              <a:t>0000-0001-5865-9500</a:t>
            </a:r>
            <a:r>
              <a:rPr lang="ru-RU" sz="1400" dirty="0">
                <a:latin typeface="Aptos" panose="020B0004020202020204" pitchFamily="34" charset="0"/>
              </a:rPr>
              <a:t>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br>
              <a:rPr lang="ru-RU" sz="1400" dirty="0">
                <a:effectLst/>
                <a:latin typeface="Aptos" panose="020B0004020202020204" pitchFamily="34" charset="0"/>
                <a:ea typeface="Times New Roman" panose="02020603050405020304" pitchFamily="18" charset="0"/>
              </a:rPr>
            </a:br>
            <a:endParaRPr lang="ru-RU" sz="1400" dirty="0">
              <a:solidFill>
                <a:schemeClr val="bg1"/>
              </a:solidFill>
              <a:latin typeface="Aptos" panose="020B0004020202020204" pitchFamily="34" charset="0"/>
            </a:endParaRPr>
          </a:p>
        </p:txBody>
      </p:sp>
      <p:sp>
        <p:nvSpPr>
          <p:cNvPr id="3" name="Объект 2"/>
          <p:cNvSpPr>
            <a:spLocks noGrp="1"/>
          </p:cNvSpPr>
          <p:nvPr>
            <p:ph idx="1"/>
          </p:nvPr>
        </p:nvSpPr>
        <p:spPr>
          <a:xfrm>
            <a:off x="549443" y="235953"/>
            <a:ext cx="9641304" cy="1255294"/>
          </a:xfrm>
        </p:spPr>
        <p:txBody>
          <a:bodyPr>
            <a:normAutofit fontScale="62500" lnSpcReduction="20000"/>
          </a:bodyPr>
          <a:lstStyle/>
          <a:p>
            <a:pPr marL="0" indent="0" algn="ctr">
              <a:buNone/>
            </a:pPr>
            <a:r>
              <a:rPr lang="uk-UA" sz="4000" dirty="0"/>
              <a:t>Дніпровський національний університет імені Олеся Гончара</a:t>
            </a:r>
          </a:p>
          <a:p>
            <a:pPr marL="0" indent="0" algn="ctr">
              <a:buNone/>
            </a:pPr>
            <a:r>
              <a:rPr lang="uk-UA" sz="3400" dirty="0"/>
              <a:t>Біолого-екологічний факультет</a:t>
            </a:r>
          </a:p>
          <a:p>
            <a:pPr marL="0" indent="0" algn="ctr">
              <a:buNone/>
            </a:pPr>
            <a:endParaRPr lang="ru-RU" sz="4000" dirty="0"/>
          </a:p>
        </p:txBody>
      </p:sp>
      <p:pic>
        <p:nvPicPr>
          <p:cNvPr id="1026" name="Picture 2" descr="Дніпровський національний університет імені Олеся Гончар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0747" y="-1"/>
            <a:ext cx="1941095" cy="1941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42947" y="5069307"/>
            <a:ext cx="3388895" cy="951671"/>
          </a:xfrm>
          <a:prstGeom prst="rect">
            <a:avLst/>
          </a:prstGeom>
          <a:noFill/>
        </p:spPr>
        <p:txBody>
          <a:bodyPr wrap="square" rtlCol="0">
            <a:spAutoFit/>
          </a:bodyPr>
          <a:lstStyle/>
          <a:p>
            <a:pPr>
              <a:lnSpc>
                <a:spcPct val="115000"/>
              </a:lnSpc>
              <a:spcAft>
                <a:spcPts val="1000"/>
              </a:spcAft>
            </a:pPr>
            <a:r>
              <a:rPr lang="en-US" sz="1400" dirty="0">
                <a:effectLst/>
                <a:latin typeface="Aptos" panose="020B0004020202020204" pitchFamily="34" charset="0"/>
                <a:ea typeface="Times New Roman" panose="02020603050405020304" pitchFamily="18" charset="0"/>
                <a:cs typeface="Times New Roman" panose="02020603050405020304" pitchFamily="18" charset="0"/>
              </a:rPr>
              <a:t>e</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mail</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400" dirty="0">
                <a:latin typeface="Aptos" panose="020B0004020202020204" pitchFamily="34" charset="0"/>
                <a:hlinkClick r:id="rId5"/>
              </a:rPr>
              <a:t>jusypivatatjana@gmail.com</a:t>
            </a:r>
            <a:r>
              <a:rPr lang="uk-UA" sz="1400" dirty="0">
                <a:latin typeface="Aptos" panose="020B0004020202020204" pitchFamily="34" charset="0"/>
              </a:rPr>
              <a:t> </a:t>
            </a:r>
            <a:endParaRPr lang="ru-RU"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1000"/>
              </a:spcAft>
              <a:buNone/>
            </a:pPr>
            <a:r>
              <a:rPr lang="uk-UA" sz="1400" dirty="0">
                <a:effectLst/>
                <a:latin typeface="Aptos" panose="020B0004020202020204" pitchFamily="34" charset="0"/>
                <a:ea typeface="Times New Roman" panose="02020603050405020304" pitchFamily="18" charset="0"/>
                <a:cs typeface="Times New Roman" panose="02020603050405020304" pitchFamily="18" charset="0"/>
              </a:rPr>
              <a:t>Мови: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Українська, англійська</a:t>
            </a:r>
            <a:endParaRPr lang="ru-RU" sz="1400" dirty="0">
              <a:latin typeface="Aptos" panose="020B0004020202020204" pitchFamily="34" charset="0"/>
            </a:endParaRPr>
          </a:p>
        </p:txBody>
      </p:sp>
      <p:pic>
        <p:nvPicPr>
          <p:cNvPr id="5" name="Рисунок 4" descr="Зображення, що містить Обличчя людини, одежа, особа, будівля&#10;&#10;Вміст на основі ШІ може бути неправильним."/>
          <p:cNvPicPr>
            <a:picLocks noChangeAspect="1"/>
          </p:cNvPicPr>
          <p:nvPr/>
        </p:nvPicPr>
        <p:blipFill>
          <a:blip r:embed="rId6"/>
          <a:stretch>
            <a:fillRect/>
          </a:stretch>
        </p:blipFill>
        <p:spPr>
          <a:xfrm>
            <a:off x="8812212" y="2011489"/>
            <a:ext cx="2770188" cy="277018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2630904"/>
            <a:ext cx="8534400" cy="3363495"/>
          </a:xfrm>
        </p:spPr>
        <p:txBody>
          <a:bodyPr>
            <a:noAutofit/>
          </a:bodyPr>
          <a:lstStyle/>
          <a:p>
            <a:pPr>
              <a:lnSpc>
                <a:spcPct val="115000"/>
              </a:lnSpc>
              <a:spcAft>
                <a:spcPts val="1000"/>
              </a:spcAft>
              <a:buNone/>
            </a:pPr>
            <a:r>
              <a:rPr lang="ru-RU" sz="1400" dirty="0">
                <a:latin typeface="Aptos" panose="020B0004020202020204" pitchFamily="34" charset="0"/>
              </a:rPr>
              <a:t>ПОТЕНЦІЙНИЙ НАУКОВИЙ КЕРІВНИК АСПІРАНТА</a:t>
            </a:r>
            <a:br>
              <a:rPr lang="ru-RU" sz="1400" dirty="0">
                <a:latin typeface="Aptos" panose="020B0004020202020204" pitchFamily="34" charset="0"/>
              </a:rPr>
            </a:br>
            <a:br>
              <a:rPr lang="ru-RU" sz="1400" dirty="0">
                <a:latin typeface="Aptos" panose="020B0004020202020204" pitchFamily="34"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Кофан Ірина Миколаївна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СТУПІНЬ / ЗВАННЯ / ПОСАДА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Кандидат біологічних наук, доцент, </a:t>
            </a:r>
            <a:r>
              <a:rPr lang="uk-UA" sz="1400" dirty="0" err="1">
                <a:effectLst/>
                <a:latin typeface="Aptos" panose="020B0004020202020204" pitchFamily="34" charset="0"/>
                <a:ea typeface="Times New Roman" panose="02020603050405020304" pitchFamily="18" charset="0"/>
                <a:cs typeface="Times New Roman" panose="02020603050405020304" pitchFamily="18" charset="0"/>
              </a:rPr>
              <a:t>доцентка</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 кафедри фізіології та інтродукції рослин</a:t>
            </a:r>
            <a:br>
              <a:rPr lang="uk-UA" sz="1400" dirty="0">
                <a:effectLst/>
                <a:latin typeface="Aptos" panose="020B0004020202020204" pitchFamily="34" charset="0"/>
                <a:ea typeface="Times New Roman" panose="02020603050405020304" pitchFamily="18" charset="0"/>
                <a:cs typeface="Times New Roman" panose="02020603050405020304" pitchFamily="18" charset="0"/>
              </a:rPr>
            </a:br>
            <a:br>
              <a:rPr lang="uk-UA"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СФЕРА НАУКОВИХ ІНТЕРЕСІВ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en-US" altLang="en-US" sz="1400" dirty="0">
                <a:latin typeface="Aptos" panose="020B0004020202020204" pitchFamily="34" charset="0"/>
                <a:ea typeface="Times New Roman" panose="02020603050405020304" pitchFamily="18" charset="0"/>
                <a:cs typeface="Times New Roman" panose="02020603050405020304" pitchFamily="18" charset="0"/>
                <a:sym typeface="+mn-ea"/>
              </a:rPr>
              <a:t>Нейрофізіологія, психофізіологія, фізіологія праці та спорту, загальна  та соціальна психологія, психологія спілкування і міжособистісна комунікація,   педагогіка і методика викладання, адаптація та інтродукція рослин</a:t>
            </a:r>
            <a:br>
              <a:rPr lang="ru-RU" sz="1400" dirty="0">
                <a:latin typeface="Aptos" panose="020B0004020202020204" pitchFamily="34" charset="0"/>
                <a:ea typeface="Times New Roman" panose="02020603050405020304" pitchFamily="18" charset="0"/>
                <a:cs typeface="Times New Roman" panose="02020603050405020304" pitchFamily="18" charset="0"/>
                <a:sym typeface="+mn-ea"/>
              </a:rPr>
            </a:br>
            <a:r>
              <a:rPr lang="uk-UA" altLang="en-US"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Офіційна </a:t>
            </a:r>
            <a:r>
              <a:rPr lang="uk-UA" sz="1400" dirty="0" err="1">
                <a:effectLst/>
                <a:latin typeface="Aptos" panose="020B0004020202020204" pitchFamily="34" charset="0"/>
                <a:ea typeface="Times New Roman" panose="02020603050405020304" pitchFamily="18" charset="0"/>
                <a:cs typeface="Times New Roman" panose="02020603050405020304" pitchFamily="18" charset="0"/>
              </a:rPr>
              <a:t>вебсторінка</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en-US" altLang="en-US" sz="1400" dirty="0">
                <a:effectLst/>
                <a:latin typeface="Aptos" panose="020B0004020202020204" pitchFamily="34" charset="0"/>
                <a:ea typeface="Times New Roman" panose="02020603050405020304" pitchFamily="18" charset="0"/>
                <a:cs typeface="Times New Roman" panose="02020603050405020304" pitchFamily="18" charset="0"/>
              </a:rPr>
              <a:t>https://www.dnu.dp.ua/view/kafedra_fiziologii_ta_introdukcii_roslyn</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en-US" sz="1400" dirty="0">
                <a:effectLst/>
                <a:latin typeface="Aptos" panose="020B0004020202020204" pitchFamily="34" charset="0"/>
                <a:ea typeface="Times New Roman" panose="02020603050405020304" pitchFamily="18" charset="0"/>
                <a:cs typeface="Times New Roman" panose="02020603050405020304" pitchFamily="18" charset="0"/>
              </a:rPr>
              <a:t>ORCID</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r>
              <a:rPr lang="en-US" altLang="en-US" sz="1400" u="sng"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0000-0002-7252-1134</a:t>
            </a:r>
            <a:br>
              <a:rPr lang="ru-RU" sz="14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br>
            <a:endParaRPr lang="ru-RU" sz="1400" dirty="0">
              <a:solidFill>
                <a:schemeClr val="bg1"/>
              </a:solidFill>
              <a:latin typeface="Aptos" panose="020B0004020202020204" pitchFamily="34" charset="0"/>
            </a:endParaRPr>
          </a:p>
        </p:txBody>
      </p:sp>
      <p:sp>
        <p:nvSpPr>
          <p:cNvPr id="3" name="Объект 2"/>
          <p:cNvSpPr>
            <a:spLocks noGrp="1"/>
          </p:cNvSpPr>
          <p:nvPr>
            <p:ph idx="1"/>
          </p:nvPr>
        </p:nvSpPr>
        <p:spPr>
          <a:xfrm>
            <a:off x="549443" y="235953"/>
            <a:ext cx="9641304" cy="1255294"/>
          </a:xfrm>
        </p:spPr>
        <p:txBody>
          <a:bodyPr>
            <a:normAutofit fontScale="62500" lnSpcReduction="20000"/>
          </a:bodyPr>
          <a:lstStyle/>
          <a:p>
            <a:pPr marL="0" indent="0" algn="ctr">
              <a:buNone/>
            </a:pPr>
            <a:r>
              <a:rPr lang="uk-UA" sz="4000" dirty="0"/>
              <a:t>Дніпровський національний університет імені Олеся Гончара</a:t>
            </a:r>
          </a:p>
          <a:p>
            <a:pPr marL="0" indent="0" algn="ctr">
              <a:buNone/>
            </a:pPr>
            <a:r>
              <a:rPr lang="uk-UA" sz="3400" dirty="0"/>
              <a:t>Біолого-екологічний факультет</a:t>
            </a:r>
          </a:p>
          <a:p>
            <a:pPr marL="0" indent="0" algn="ctr">
              <a:buNone/>
            </a:pPr>
            <a:endParaRPr lang="ru-RU" sz="4000" dirty="0"/>
          </a:p>
        </p:txBody>
      </p:sp>
      <p:pic>
        <p:nvPicPr>
          <p:cNvPr id="1026" name="Picture 2" descr="Дніпровський національний університет імені Олеся Гончар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0747" y="-1"/>
            <a:ext cx="1941095" cy="1941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72073" y="4916907"/>
            <a:ext cx="2959769" cy="1491615"/>
          </a:xfrm>
          <a:prstGeom prst="rect">
            <a:avLst/>
          </a:prstGeom>
          <a:noFill/>
        </p:spPr>
        <p:txBody>
          <a:bodyPr wrap="square" rtlCol="0">
            <a:spAutoFit/>
          </a:bodyPr>
          <a:lstStyle/>
          <a:p>
            <a:pPr>
              <a:lnSpc>
                <a:spcPct val="115000"/>
              </a:lnSpc>
              <a:spcAft>
                <a:spcPts val="1000"/>
              </a:spcAft>
              <a:buNone/>
            </a:pPr>
            <a:r>
              <a:rPr lang="uk-UA" sz="1600" dirty="0">
                <a:effectLst/>
                <a:latin typeface="Aptos" panose="020B0004020202020204" pitchFamily="34" charset="0"/>
                <a:ea typeface="Times New Roman" panose="02020603050405020304" pitchFamily="18" charset="0"/>
                <a:cs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irinakofan17@gmail.com</a:t>
            </a:r>
          </a:p>
          <a:p>
            <a:pPr>
              <a:lnSpc>
                <a:spcPct val="115000"/>
              </a:lnSpc>
              <a:spcAft>
                <a:spcPts val="1000"/>
              </a:spcAft>
              <a:buNone/>
            </a:pPr>
            <a:br>
              <a:rPr lang="ru-RU" sz="1800" dirty="0">
                <a:effectLst/>
                <a:latin typeface="Calibri" panose="020F0502020204030204" pitchFamily="34" charset="0"/>
                <a:ea typeface="Times New Roman" panose="02020603050405020304" pitchFamily="18" charset="0"/>
                <a:cs typeface="Times New Roman" panose="02020603050405020304" pitchFamily="18" charset="0"/>
              </a:rPr>
            </a:b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Мови: </a:t>
            </a:r>
            <a:br>
              <a:rPr lang="ru-RU" sz="1800" dirty="0">
                <a:effectLst/>
                <a:latin typeface="Calibri" panose="020F0502020204030204" pitchFamily="34" charset="0"/>
                <a:ea typeface="Times New Roman" panose="02020603050405020304" pitchFamily="18" charset="0"/>
                <a:cs typeface="Times New Roman" panose="02020603050405020304" pitchFamily="18" charset="0"/>
              </a:rPr>
            </a:b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Українська, англійська</a:t>
            </a:r>
            <a:endParaRPr lang="ru-RU"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0040" y="2010363"/>
            <a:ext cx="1886903" cy="28372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7E9EF-2051-5649-64B3-C4F5A82D5CE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CCBC60-F0CB-12AD-A012-91775FBB2444}"/>
              </a:ext>
            </a:extLst>
          </p:cNvPr>
          <p:cNvSpPr>
            <a:spLocks noGrp="1"/>
          </p:cNvSpPr>
          <p:nvPr>
            <p:ph type="title"/>
          </p:nvPr>
        </p:nvSpPr>
        <p:spPr>
          <a:xfrm>
            <a:off x="684212" y="2630904"/>
            <a:ext cx="8534400" cy="3363495"/>
          </a:xfrm>
        </p:spPr>
        <p:txBody>
          <a:bodyPr>
            <a:noAutofit/>
          </a:bodyPr>
          <a:lstStyle/>
          <a:p>
            <a:pPr>
              <a:lnSpc>
                <a:spcPct val="115000"/>
              </a:lnSpc>
              <a:spcAft>
                <a:spcPts val="1000"/>
              </a:spcAft>
              <a:buNone/>
            </a:pPr>
            <a:r>
              <a:rPr lang="ru-RU" sz="1400" dirty="0">
                <a:latin typeface="Aptos" panose="020B0004020202020204" pitchFamily="34" charset="0"/>
              </a:rPr>
              <a:t>ПОТЕНЦІЙНИЙ НАУКОВИЙ КЕРІВНИК АСПІРАНТА</a:t>
            </a:r>
            <a:br>
              <a:rPr lang="ru-RU" sz="1400" dirty="0">
                <a:latin typeface="Aptos" panose="020B0004020202020204" pitchFamily="34" charset="0"/>
              </a:rPr>
            </a:br>
            <a:br>
              <a:rPr lang="ru-RU" sz="1800" dirty="0">
                <a:latin typeface="Aptos" panose="020B0004020202020204" pitchFamily="34" charset="0"/>
              </a:rPr>
            </a:br>
            <a:br>
              <a:rPr lang="ru-RU" sz="1800" dirty="0">
                <a:latin typeface="Aptos" panose="020B0004020202020204" pitchFamily="34" charset="0"/>
              </a:rPr>
            </a:br>
            <a:r>
              <a:rPr lang="ru-RU" sz="1800" dirty="0" err="1">
                <a:latin typeface="Aptos" panose="020B0004020202020204" pitchFamily="34" charset="0"/>
              </a:rPr>
              <a:t>шарамок</a:t>
            </a:r>
            <a:r>
              <a:rPr lang="ru-RU" sz="1800" dirty="0">
                <a:latin typeface="Aptos" panose="020B0004020202020204" pitchFamily="34" charset="0"/>
              </a:rPr>
              <a:t> </a:t>
            </a:r>
            <a:r>
              <a:rPr lang="ru-RU" sz="1800" dirty="0" err="1">
                <a:latin typeface="Aptos" panose="020B0004020202020204" pitchFamily="34" charset="0"/>
              </a:rPr>
              <a:t>тетяна</a:t>
            </a:r>
            <a:r>
              <a:rPr lang="ru-RU" sz="1800" dirty="0">
                <a:latin typeface="Aptos" panose="020B0004020202020204" pitchFamily="34" charset="0"/>
              </a:rPr>
              <a:t> </a:t>
            </a:r>
            <a:r>
              <a:rPr lang="ru-RU" sz="1800" dirty="0" err="1">
                <a:latin typeface="Aptos" panose="020B0004020202020204" pitchFamily="34" charset="0"/>
              </a:rPr>
              <a:t>сергіївна</a:t>
            </a:r>
            <a:br>
              <a:rPr lang="ru-RU" sz="1400" dirty="0">
                <a:latin typeface="Aptos" panose="020B0004020202020204" pitchFamily="34" charset="0"/>
              </a:rPr>
            </a:br>
            <a:r>
              <a:rPr lang="ru-RU" sz="1400" dirty="0">
                <a:latin typeface="Aptos" panose="020B0004020202020204" pitchFamily="34" charset="0"/>
              </a:rPr>
              <a:t> </a:t>
            </a:r>
            <a:br>
              <a:rPr lang="ru-RU" sz="1400" dirty="0">
                <a:latin typeface="Aptos" panose="020B0004020202020204" pitchFamily="34" charset="0"/>
              </a:rPr>
            </a:br>
            <a:r>
              <a:rPr lang="ru-RU" sz="1400" dirty="0">
                <a:latin typeface="Aptos" panose="020B0004020202020204" pitchFamily="34" charset="0"/>
              </a:rPr>
              <a:t>СТУПІНЬ / ЗВАННЯ / ПОСАДА </a:t>
            </a:r>
            <a:br>
              <a:rPr lang="ru-RU" sz="1400" dirty="0">
                <a:latin typeface="Aptos" panose="020B0004020202020204" pitchFamily="34" charset="0"/>
              </a:rPr>
            </a:br>
            <a:r>
              <a:rPr lang="ru-RU" sz="1400" dirty="0">
                <a:latin typeface="Aptos" panose="020B0004020202020204" pitchFamily="34" charset="0"/>
              </a:rPr>
              <a:t>кандидат </a:t>
            </a:r>
            <a:r>
              <a:rPr lang="ru-RU" sz="1400" dirty="0" err="1">
                <a:latin typeface="Aptos" panose="020B0004020202020204" pitchFamily="34" charset="0"/>
              </a:rPr>
              <a:t>сільськогосподарських</a:t>
            </a:r>
            <a:r>
              <a:rPr lang="ru-RU" sz="1400" dirty="0">
                <a:latin typeface="Aptos" panose="020B0004020202020204" pitchFamily="34" charset="0"/>
              </a:rPr>
              <a:t> наук, доцент, декан </a:t>
            </a:r>
            <a:r>
              <a:rPr lang="ru-RU" sz="1400" dirty="0" err="1">
                <a:latin typeface="Aptos" panose="020B0004020202020204" pitchFamily="34" charset="0"/>
              </a:rPr>
              <a:t>біолого-екологічного</a:t>
            </a:r>
            <a:r>
              <a:rPr lang="ru-RU" sz="1400" dirty="0">
                <a:latin typeface="Aptos" panose="020B0004020202020204" pitchFamily="34" charset="0"/>
              </a:rPr>
              <a:t> факультету</a:t>
            </a:r>
            <a:br>
              <a:rPr lang="ru-RU" sz="1400" dirty="0">
                <a:latin typeface="Aptos" panose="020B0004020202020204" pitchFamily="34" charset="0"/>
              </a:rPr>
            </a:br>
            <a:r>
              <a:rPr lang="ru-RU" sz="1400" dirty="0">
                <a:latin typeface="Aptos" panose="020B0004020202020204" pitchFamily="34" charset="0"/>
              </a:rPr>
              <a:t> </a:t>
            </a:r>
            <a:br>
              <a:rPr lang="ru-RU" sz="1400" dirty="0">
                <a:latin typeface="Aptos" panose="020B0004020202020204" pitchFamily="34" charset="0"/>
              </a:rPr>
            </a:br>
            <a:r>
              <a:rPr lang="ru-RU" sz="1400" dirty="0">
                <a:latin typeface="Aptos" panose="020B0004020202020204" pitchFamily="34" charset="0"/>
              </a:rPr>
              <a:t>СФЕРА НАУКОВИХ ІНТЕРЕСІВ </a:t>
            </a:r>
            <a:br>
              <a:rPr lang="ru-RU" sz="1400" dirty="0">
                <a:latin typeface="Aptos" panose="020B0004020202020204" pitchFamily="34" charset="0"/>
              </a:rPr>
            </a:br>
            <a:r>
              <a:rPr lang="ru-RU" sz="1400" dirty="0" err="1">
                <a:latin typeface="Aptos" panose="020B0004020202020204" pitchFamily="34" charset="0"/>
              </a:rPr>
              <a:t>гідроекологія</a:t>
            </a:r>
            <a:r>
              <a:rPr lang="ru-RU" sz="1400" dirty="0">
                <a:latin typeface="Aptos" panose="020B0004020202020204" pitchFamily="34" charset="0"/>
              </a:rPr>
              <a:t>, </a:t>
            </a:r>
            <a:r>
              <a:rPr lang="ru-RU" sz="1400" dirty="0" err="1">
                <a:latin typeface="Aptos" panose="020B0004020202020204" pitchFamily="34" charset="0"/>
              </a:rPr>
              <a:t>біомоніторинг</a:t>
            </a:r>
            <a:r>
              <a:rPr lang="ru-RU" sz="1400" dirty="0">
                <a:latin typeface="Aptos" panose="020B0004020202020204" pitchFamily="34" charset="0"/>
              </a:rPr>
              <a:t> водного </a:t>
            </a:r>
            <a:r>
              <a:rPr lang="ru-RU" sz="1400" dirty="0" err="1">
                <a:latin typeface="Aptos" panose="020B0004020202020204" pitchFamily="34" charset="0"/>
              </a:rPr>
              <a:t>середовища</a:t>
            </a:r>
            <a:r>
              <a:rPr lang="ru-RU" sz="1400" dirty="0">
                <a:latin typeface="Aptos" panose="020B0004020202020204" pitchFamily="34" charset="0"/>
              </a:rPr>
              <a:t>, </a:t>
            </a:r>
            <a:r>
              <a:rPr lang="ru-RU" sz="1400" dirty="0" err="1">
                <a:latin typeface="Aptos" panose="020B0004020202020204" pitchFamily="34" charset="0"/>
              </a:rPr>
              <a:t>іхтіотоксикологія</a:t>
            </a:r>
            <a:r>
              <a:rPr lang="ru-RU" sz="1400" dirty="0">
                <a:latin typeface="Aptos" panose="020B0004020202020204" pitchFamily="34" charset="0"/>
              </a:rPr>
              <a:t>, аквакультура, </a:t>
            </a:r>
            <a:r>
              <a:rPr lang="ru-RU" sz="1400" dirty="0" err="1">
                <a:latin typeface="Aptos" panose="020B0004020202020204" pitchFamily="34" charset="0"/>
              </a:rPr>
              <a:t>рибництво</a:t>
            </a:r>
            <a:br>
              <a:rPr lang="ru-RU" sz="1400" dirty="0">
                <a:latin typeface="Aptos" panose="020B0004020202020204" pitchFamily="34" charset="0"/>
              </a:rPr>
            </a:br>
            <a:br>
              <a:rPr lang="ru-RU" sz="1400" dirty="0">
                <a:latin typeface="Aptos" panose="020B0004020202020204" pitchFamily="34" charset="0"/>
              </a:rPr>
            </a:br>
            <a:r>
              <a:rPr lang="ru-RU" sz="1400" dirty="0" err="1">
                <a:latin typeface="Aptos" panose="020B0004020202020204" pitchFamily="34" charset="0"/>
              </a:rPr>
              <a:t>Офіційна</a:t>
            </a:r>
            <a:r>
              <a:rPr lang="ru-RU" sz="1400" dirty="0">
                <a:latin typeface="Aptos" panose="020B0004020202020204" pitchFamily="34" charset="0"/>
              </a:rPr>
              <a:t> </a:t>
            </a:r>
            <a:r>
              <a:rPr lang="ru-RU" sz="1400" dirty="0" err="1">
                <a:latin typeface="Aptos" panose="020B0004020202020204" pitchFamily="34" charset="0"/>
              </a:rPr>
              <a:t>вебсторінка</a:t>
            </a:r>
            <a:r>
              <a:rPr lang="ru-RU" sz="1400" dirty="0">
                <a:latin typeface="Aptos" panose="020B0004020202020204" pitchFamily="34" charset="0"/>
              </a:rPr>
              <a:t>: </a:t>
            </a:r>
            <a:r>
              <a:rPr lang="en-US" sz="1400" dirty="0">
                <a:latin typeface="Aptos" panose="020B0004020202020204" pitchFamily="34" charset="0"/>
              </a:rPr>
              <a:t>https://www.sites.google.com/view/kaf-zagal-biology/</a:t>
            </a:r>
            <a:br>
              <a:rPr lang="en-US" sz="1400" dirty="0">
                <a:latin typeface="Aptos" panose="020B0004020202020204" pitchFamily="34" charset="0"/>
              </a:rPr>
            </a:br>
            <a:r>
              <a:rPr lang="en-US" sz="1400" dirty="0">
                <a:latin typeface="Aptos" panose="020B0004020202020204" pitchFamily="34" charset="0"/>
              </a:rPr>
              <a:t>ORCID: 0000-0003-3523-5283</a:t>
            </a:r>
            <a:br>
              <a:rPr lang="en-US" sz="1400" dirty="0">
                <a:latin typeface="Aptos" panose="020B0004020202020204" pitchFamily="34" charset="0"/>
              </a:rPr>
            </a:br>
            <a:endParaRPr lang="ru-RU" sz="1400" dirty="0">
              <a:solidFill>
                <a:schemeClr val="bg1"/>
              </a:solidFill>
              <a:latin typeface="Aptos" panose="020B0004020202020204" pitchFamily="34" charset="0"/>
            </a:endParaRPr>
          </a:p>
        </p:txBody>
      </p:sp>
      <p:sp>
        <p:nvSpPr>
          <p:cNvPr id="3" name="Объект 2">
            <a:extLst>
              <a:ext uri="{FF2B5EF4-FFF2-40B4-BE49-F238E27FC236}">
                <a16:creationId xmlns:a16="http://schemas.microsoft.com/office/drawing/2014/main" id="{988B6211-1360-4189-F5EC-7AEC37DBC386}"/>
              </a:ext>
            </a:extLst>
          </p:cNvPr>
          <p:cNvSpPr>
            <a:spLocks noGrp="1"/>
          </p:cNvSpPr>
          <p:nvPr>
            <p:ph idx="1"/>
          </p:nvPr>
        </p:nvSpPr>
        <p:spPr>
          <a:xfrm>
            <a:off x="549443" y="235953"/>
            <a:ext cx="9641304" cy="1255294"/>
          </a:xfrm>
        </p:spPr>
        <p:txBody>
          <a:bodyPr>
            <a:normAutofit fontScale="62500" lnSpcReduction="20000"/>
          </a:bodyPr>
          <a:lstStyle/>
          <a:p>
            <a:pPr marL="0" indent="0" algn="ctr">
              <a:buNone/>
            </a:pPr>
            <a:r>
              <a:rPr lang="uk-UA" sz="4000" dirty="0"/>
              <a:t>Дніпровський національний університет імені Олеся Гончара</a:t>
            </a:r>
          </a:p>
          <a:p>
            <a:pPr marL="0" indent="0" algn="ctr">
              <a:buNone/>
            </a:pPr>
            <a:r>
              <a:rPr lang="uk-UA" sz="3400" dirty="0"/>
              <a:t>Біолого-екологічний факультет</a:t>
            </a:r>
          </a:p>
          <a:p>
            <a:pPr marL="0" indent="0" algn="ctr">
              <a:buNone/>
            </a:pPr>
            <a:endParaRPr lang="ru-RU" sz="4000" dirty="0"/>
          </a:p>
        </p:txBody>
      </p:sp>
      <p:pic>
        <p:nvPicPr>
          <p:cNvPr id="1026" name="Picture 2" descr="Дніпровський національний університет імені Олеся Гончара">
            <a:extLst>
              <a:ext uri="{FF2B5EF4-FFF2-40B4-BE49-F238E27FC236}">
                <a16:creationId xmlns:a16="http://schemas.microsoft.com/office/drawing/2014/main" id="{F4B56CBD-9F3C-2831-3003-2C298A65F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0747" y="-1"/>
            <a:ext cx="1941095" cy="1941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A1F3325-EE5B-91C1-20D1-45150982C1B1}"/>
              </a:ext>
            </a:extLst>
          </p:cNvPr>
          <p:cNvSpPr txBox="1"/>
          <p:nvPr/>
        </p:nvSpPr>
        <p:spPr>
          <a:xfrm>
            <a:off x="9172073" y="4916907"/>
            <a:ext cx="2959769" cy="1021883"/>
          </a:xfrm>
          <a:prstGeom prst="rect">
            <a:avLst/>
          </a:prstGeom>
          <a:noFill/>
        </p:spPr>
        <p:txBody>
          <a:bodyPr wrap="square" rtlCol="0">
            <a:spAutoFit/>
          </a:bodyPr>
          <a:lstStyle/>
          <a:p>
            <a:pPr>
              <a:lnSpc>
                <a:spcPct val="115000"/>
              </a:lnSpc>
              <a:spcAft>
                <a:spcPts val="10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e-mail: sharamok@i.ua</a:t>
            </a:r>
            <a:br>
              <a:rPr lang="ru-RU" sz="1800" dirty="0">
                <a:effectLst/>
                <a:latin typeface="Calibri" panose="020F0502020204030204" pitchFamily="34" charset="0"/>
                <a:ea typeface="Times New Roman" panose="02020603050405020304" pitchFamily="18" charset="0"/>
                <a:cs typeface="Times New Roman" panose="02020603050405020304" pitchFamily="18" charset="0"/>
              </a:rPr>
            </a:b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Мови: </a:t>
            </a:r>
            <a:br>
              <a:rPr lang="ru-RU" sz="1800" dirty="0">
                <a:effectLst/>
                <a:latin typeface="Calibri" panose="020F0502020204030204" pitchFamily="34" charset="0"/>
                <a:ea typeface="Times New Roman" panose="02020603050405020304" pitchFamily="18" charset="0"/>
                <a:cs typeface="Times New Roman" panose="02020603050405020304" pitchFamily="18" charset="0"/>
              </a:rPr>
            </a:b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Українська, англійська</a:t>
            </a:r>
            <a:endParaRPr lang="ru-RU" dirty="0"/>
          </a:p>
        </p:txBody>
      </p:sp>
    </p:spTree>
    <p:extLst>
      <p:ext uri="{BB962C8B-B14F-4D97-AF65-F5344CB8AC3E}">
        <p14:creationId xmlns:p14="http://schemas.microsoft.com/office/powerpoint/2010/main" val="943273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3044F-8C42-7C96-0A18-9DCB8F92DCE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B2B6D9-F421-A363-ADFC-90D339B1A574}"/>
              </a:ext>
            </a:extLst>
          </p:cNvPr>
          <p:cNvSpPr>
            <a:spLocks noGrp="1"/>
          </p:cNvSpPr>
          <p:nvPr>
            <p:ph type="title"/>
          </p:nvPr>
        </p:nvSpPr>
        <p:spPr>
          <a:xfrm>
            <a:off x="684212" y="2197510"/>
            <a:ext cx="8534400" cy="3796889"/>
          </a:xfrm>
        </p:spPr>
        <p:txBody>
          <a:bodyPr>
            <a:noAutofit/>
          </a:bodyPr>
          <a:lstStyle/>
          <a:p>
            <a:pPr>
              <a:lnSpc>
                <a:spcPct val="115000"/>
              </a:lnSpc>
              <a:spcAft>
                <a:spcPts val="1000"/>
              </a:spcAft>
            </a:pPr>
            <a:r>
              <a:rPr lang="ru-RU" sz="1400" dirty="0">
                <a:latin typeface="Aptos" panose="020B0004020202020204" pitchFamily="34" charset="0"/>
              </a:rPr>
              <a:t>ПОТЕНЦІЙНИЙ НАУКОВИЙ КЕРІВНИК АСПІРАНТА</a:t>
            </a:r>
            <a:br>
              <a:rPr lang="ru-RU" sz="1400" dirty="0">
                <a:latin typeface="Aptos" panose="020B0004020202020204" pitchFamily="34" charset="0"/>
              </a:rPr>
            </a:br>
            <a:br>
              <a:rPr lang="ru-RU" sz="1800" dirty="0">
                <a:latin typeface="Aptos" panose="020B0004020202020204" pitchFamily="34" charset="0"/>
              </a:rPr>
            </a:br>
            <a:r>
              <a:rPr lang="ru-RU" sz="1800" dirty="0" err="1">
                <a:latin typeface="Aptos" panose="020B0004020202020204" pitchFamily="34" charset="0"/>
              </a:rPr>
              <a:t>маренков</a:t>
            </a:r>
            <a:r>
              <a:rPr lang="ru-RU" sz="1800" dirty="0">
                <a:latin typeface="Aptos" panose="020B0004020202020204" pitchFamily="34" charset="0"/>
              </a:rPr>
              <a:t> </a:t>
            </a:r>
            <a:r>
              <a:rPr lang="ru-RU" sz="1800" dirty="0" err="1">
                <a:latin typeface="Aptos" panose="020B0004020202020204" pitchFamily="34" charset="0"/>
              </a:rPr>
              <a:t>олег</a:t>
            </a:r>
            <a:r>
              <a:rPr lang="ru-RU" sz="1800" dirty="0">
                <a:latin typeface="Aptos" panose="020B0004020202020204" pitchFamily="34" charset="0"/>
              </a:rPr>
              <a:t> </a:t>
            </a:r>
            <a:r>
              <a:rPr lang="ru-RU" sz="1800" dirty="0" err="1">
                <a:latin typeface="Aptos" panose="020B0004020202020204" pitchFamily="34" charset="0"/>
              </a:rPr>
              <a:t>миколайович</a:t>
            </a:r>
            <a:r>
              <a:rPr lang="ru-RU" sz="1800" dirty="0">
                <a:latin typeface="Aptos" panose="020B0004020202020204" pitchFamily="34" charset="0"/>
              </a:rPr>
              <a:t> </a:t>
            </a:r>
            <a:br>
              <a:rPr lang="ru-RU" sz="18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СТУПІНЬ / ЗВАННЯ / ПОСАДА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кандидат біологічних наук, доцент, проректор з наукової роботи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СФЕРА НАУКОВИХ ІНТЕРЕСІВ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ru-RU" sz="1400" kern="100" dirty="0" err="1">
                <a:latin typeface="Aptos" panose="020B0004020202020204" pitchFamily="34" charset="0"/>
                <a:ea typeface="Aptos" panose="020B0004020202020204" pitchFamily="34" charset="0"/>
                <a:cs typeface="Times New Roman" panose="02020603050405020304" pitchFamily="18" charset="0"/>
              </a:rPr>
              <a:t>іхтіологія</a:t>
            </a:r>
            <a:r>
              <a:rPr lang="ru-RU" sz="1400" kern="100" dirty="0">
                <a:latin typeface="Aptos" panose="020B0004020202020204" pitchFamily="34" charset="0"/>
                <a:ea typeface="Aptos" panose="020B0004020202020204" pitchFamily="34" charset="0"/>
                <a:cs typeface="Times New Roman" panose="02020603050405020304" pitchFamily="18" charset="0"/>
              </a:rPr>
              <a:t>. </a:t>
            </a:r>
            <a:r>
              <a:rPr lang="ru-RU" sz="1400" kern="100" dirty="0" err="1">
                <a:latin typeface="Aptos" panose="020B0004020202020204" pitchFamily="34" charset="0"/>
                <a:ea typeface="Aptos" panose="020B0004020202020204" pitchFamily="34" charset="0"/>
                <a:cs typeface="Times New Roman" panose="02020603050405020304" pitchFamily="18" charset="0"/>
              </a:rPr>
              <a:t>Гідробіологія</a:t>
            </a:r>
            <a:r>
              <a:rPr lang="ru-RU" sz="1400" kern="100" dirty="0">
                <a:latin typeface="Aptos" panose="020B0004020202020204" pitchFamily="34" charset="0"/>
                <a:ea typeface="Aptos" panose="020B0004020202020204" pitchFamily="34" charset="0"/>
                <a:cs typeface="Times New Roman" panose="02020603050405020304" pitchFamily="18" charset="0"/>
              </a:rPr>
              <a:t>, </a:t>
            </a:r>
            <a:r>
              <a:rPr lang="ru-RU" sz="1400" kern="100" dirty="0" err="1">
                <a:latin typeface="Aptos" panose="020B0004020202020204" pitchFamily="34" charset="0"/>
                <a:ea typeface="Aptos" panose="020B0004020202020204" pitchFamily="34" charset="0"/>
                <a:cs typeface="Times New Roman" panose="02020603050405020304" pitchFamily="18" charset="0"/>
              </a:rPr>
              <a:t>іхтіотоксикологія</a:t>
            </a:r>
            <a:r>
              <a:rPr lang="ru-RU" sz="1400" kern="100" dirty="0">
                <a:latin typeface="Aptos" panose="020B0004020202020204" pitchFamily="34" charset="0"/>
                <a:ea typeface="Aptos" panose="020B0004020202020204" pitchFamily="34" charset="0"/>
                <a:cs typeface="Times New Roman" panose="02020603050405020304" pitchFamily="18" charset="0"/>
              </a:rPr>
              <a:t>,  </a:t>
            </a:r>
            <a:r>
              <a:rPr lang="ru-RU" sz="1400" kern="100" dirty="0" err="1">
                <a:latin typeface="Aptos" panose="020B0004020202020204" pitchFamily="34" charset="0"/>
                <a:ea typeface="Aptos" panose="020B0004020202020204" pitchFamily="34" charset="0"/>
                <a:cs typeface="Times New Roman" panose="02020603050405020304" pitchFamily="18" charset="0"/>
              </a:rPr>
              <a:t>гідроекологія</a:t>
            </a:r>
            <a:r>
              <a:rPr lang="ru-RU" sz="1400" kern="100" dirty="0">
                <a:latin typeface="Aptos" panose="020B0004020202020204" pitchFamily="34" charset="0"/>
                <a:ea typeface="Aptos" panose="020B0004020202020204" pitchFamily="34" charset="0"/>
                <a:cs typeface="Times New Roman" panose="02020603050405020304" pitchFamily="18" charset="0"/>
              </a:rPr>
              <a:t>, аквакультура, </a:t>
            </a:r>
            <a:r>
              <a:rPr lang="ru-RU" sz="1400" kern="100" dirty="0" err="1">
                <a:latin typeface="Aptos" panose="020B0004020202020204" pitchFamily="34" charset="0"/>
                <a:ea typeface="Aptos" panose="020B0004020202020204" pitchFamily="34" charset="0"/>
                <a:cs typeface="Times New Roman" panose="02020603050405020304" pitchFamily="18" charset="0"/>
              </a:rPr>
              <a:t>пермакультура</a:t>
            </a:r>
            <a:r>
              <a:rPr lang="ru-RU" sz="1400" kern="100" dirty="0">
                <a:latin typeface="Aptos" panose="020B0004020202020204" pitchFamily="34" charset="0"/>
                <a:ea typeface="Aptos" panose="020B0004020202020204" pitchFamily="34" charset="0"/>
                <a:cs typeface="Times New Roman" panose="02020603050405020304" pitchFamily="18" charset="0"/>
              </a:rPr>
              <a:t> </a:t>
            </a:r>
            <a:br>
              <a:rPr lang="uk-UA" sz="1400" kern="100" dirty="0">
                <a:latin typeface="Aptos" panose="020B0004020202020204" pitchFamily="34" charset="0"/>
                <a:ea typeface="Aptos" panose="020B0004020202020204" pitchFamily="34" charset="0"/>
                <a:cs typeface="Times New Roman" panose="02020603050405020304" pitchFamily="18" charset="0"/>
              </a:rPr>
            </a:b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Офіційна </a:t>
            </a:r>
            <a:r>
              <a:rPr lang="uk-UA" sz="1400" kern="100" dirty="0" err="1">
                <a:latin typeface="Aptos" panose="020B0004020202020204" pitchFamily="34" charset="0"/>
                <a:ea typeface="Aptos" panose="020B0004020202020204" pitchFamily="34" charset="0"/>
                <a:cs typeface="Times New Roman" panose="02020603050405020304" pitchFamily="18" charset="0"/>
              </a:rPr>
              <a:t>вебсторінка</a:t>
            </a:r>
            <a:r>
              <a:rPr lang="uk-UA" sz="1400" kern="100" dirty="0">
                <a:latin typeface="Aptos" panose="020B0004020202020204" pitchFamily="34" charset="0"/>
                <a:ea typeface="Aptos" panose="020B0004020202020204" pitchFamily="34" charset="0"/>
                <a:cs typeface="Times New Roman" panose="02020603050405020304" pitchFamily="18" charset="0"/>
              </a:rPr>
              <a:t>: </a:t>
            </a:r>
            <a:r>
              <a:rPr lang="en-US" sz="1400" u="sng" kern="100" dirty="0">
                <a:latin typeface="Aptos" panose="020B0004020202020204" pitchFamily="34" charset="0"/>
                <a:ea typeface="Aptos" panose="020B0004020202020204" pitchFamily="34" charset="0"/>
                <a:cs typeface="Times New Roman" panose="02020603050405020304" pitchFamily="18" charset="0"/>
              </a:rPr>
              <a:t>https://www.sites.google.com/view/kaf-zagal-biology/</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ORCID: </a:t>
            </a:r>
            <a:r>
              <a:rPr lang="ru-RU" sz="1400" u="sng" dirty="0">
                <a:latin typeface="Aptos" panose="020B0004020202020204" pitchFamily="34" charset="0"/>
                <a:ea typeface="Calibri" panose="020F0502020204030204" pitchFamily="34" charset="0"/>
                <a:cs typeface="Times New Roman" panose="02020603050405020304" pitchFamily="18" charset="0"/>
              </a:rPr>
              <a:t>0000-0002-3456-2496</a:t>
            </a:r>
            <a:br>
              <a:rPr lang="ru-RU" sz="1800" kern="100" dirty="0">
                <a:latin typeface="Aptos" panose="020B0004020202020204" pitchFamily="34" charset="0"/>
                <a:ea typeface="Aptos" panose="020B0004020202020204" pitchFamily="34" charset="0"/>
                <a:cs typeface="Times New Roman" panose="02020603050405020304" pitchFamily="18" charset="0"/>
              </a:rPr>
            </a:br>
            <a:endParaRPr lang="ru-RU" sz="1400" dirty="0">
              <a:solidFill>
                <a:schemeClr val="bg1"/>
              </a:solidFill>
              <a:latin typeface="Aptos" panose="020B0004020202020204" pitchFamily="34" charset="0"/>
            </a:endParaRPr>
          </a:p>
        </p:txBody>
      </p:sp>
      <p:sp>
        <p:nvSpPr>
          <p:cNvPr id="3" name="Объект 2">
            <a:extLst>
              <a:ext uri="{FF2B5EF4-FFF2-40B4-BE49-F238E27FC236}">
                <a16:creationId xmlns:a16="http://schemas.microsoft.com/office/drawing/2014/main" id="{D00BEEBE-C463-A21E-6AAF-CC39A331AE0C}"/>
              </a:ext>
            </a:extLst>
          </p:cNvPr>
          <p:cNvSpPr>
            <a:spLocks noGrp="1"/>
          </p:cNvSpPr>
          <p:nvPr>
            <p:ph idx="1"/>
          </p:nvPr>
        </p:nvSpPr>
        <p:spPr>
          <a:xfrm>
            <a:off x="549443" y="235953"/>
            <a:ext cx="9641304" cy="1255294"/>
          </a:xfrm>
        </p:spPr>
        <p:txBody>
          <a:bodyPr>
            <a:normAutofit fontScale="62500" lnSpcReduction="20000"/>
          </a:bodyPr>
          <a:lstStyle/>
          <a:p>
            <a:pPr marL="0" indent="0" algn="ctr">
              <a:buNone/>
            </a:pPr>
            <a:r>
              <a:rPr lang="uk-UA" sz="4000" dirty="0"/>
              <a:t>Дніпровський національний університет імені Олеся Гончара</a:t>
            </a:r>
          </a:p>
          <a:p>
            <a:pPr marL="0" indent="0" algn="ctr">
              <a:buNone/>
            </a:pPr>
            <a:r>
              <a:rPr lang="uk-UA" sz="3400" dirty="0"/>
              <a:t>Біолого-екологічний факультет</a:t>
            </a:r>
          </a:p>
          <a:p>
            <a:pPr marL="0" indent="0" algn="ctr">
              <a:buNone/>
            </a:pPr>
            <a:endParaRPr lang="ru-RU" sz="4000" dirty="0"/>
          </a:p>
        </p:txBody>
      </p:sp>
      <p:pic>
        <p:nvPicPr>
          <p:cNvPr id="1026" name="Picture 2" descr="Дніпровський національний університет імені Олеся Гончара">
            <a:extLst>
              <a:ext uri="{FF2B5EF4-FFF2-40B4-BE49-F238E27FC236}">
                <a16:creationId xmlns:a16="http://schemas.microsoft.com/office/drawing/2014/main" id="{7382CA53-25FF-4576-1F94-7D552AA73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0747" y="-1"/>
            <a:ext cx="1941095" cy="1941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BB0FBD-C6DB-73C5-567C-378756AADF8F}"/>
              </a:ext>
            </a:extLst>
          </p:cNvPr>
          <p:cNvSpPr txBox="1"/>
          <p:nvPr/>
        </p:nvSpPr>
        <p:spPr>
          <a:xfrm>
            <a:off x="9172073" y="4916907"/>
            <a:ext cx="2959769" cy="1201739"/>
          </a:xfrm>
          <a:prstGeom prst="rect">
            <a:avLst/>
          </a:prstGeom>
          <a:noFill/>
        </p:spPr>
        <p:txBody>
          <a:bodyPr wrap="square" rtlCol="0">
            <a:spAutoFit/>
          </a:bodyPr>
          <a:lstStyle/>
          <a:p>
            <a:pPr>
              <a:lnSpc>
                <a:spcPct val="115000"/>
              </a:lnSpc>
              <a:spcAft>
                <a:spcPts val="1000"/>
              </a:spcAft>
              <a:buNone/>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latin typeface="Aptos" panose="020B0004020202020204" pitchFamily="34" charset="0"/>
                <a:ea typeface="Times New Roman" panose="02020603050405020304" pitchFamily="18" charset="0"/>
                <a:cs typeface="Times New Roman" panose="02020603050405020304" pitchFamily="18" charset="0"/>
              </a:rPr>
              <a:t> e</a:t>
            </a:r>
            <a:r>
              <a:rPr lang="uk-UA" sz="1600" dirty="0">
                <a:latin typeface="Aptos" panose="020B0004020202020204" pitchFamily="34" charset="0"/>
                <a:ea typeface="Times New Roman" panose="02020603050405020304" pitchFamily="18" charset="0"/>
                <a:cs typeface="Times New Roman" panose="02020603050405020304" pitchFamily="18" charset="0"/>
              </a:rPr>
              <a:t>-</a:t>
            </a:r>
            <a:r>
              <a:rPr lang="en-US" sz="1600" dirty="0">
                <a:latin typeface="Aptos" panose="020B0004020202020204" pitchFamily="34" charset="0"/>
                <a:ea typeface="Times New Roman" panose="02020603050405020304" pitchFamily="18" charset="0"/>
                <a:cs typeface="Times New Roman" panose="02020603050405020304" pitchFamily="18" charset="0"/>
              </a:rPr>
              <a:t>mail</a:t>
            </a:r>
            <a:r>
              <a:rPr lang="uk-UA" sz="1600" dirty="0">
                <a:latin typeface="Aptos" panose="020B0004020202020204" pitchFamily="34" charset="0"/>
                <a:ea typeface="Times New Roman" panose="02020603050405020304" pitchFamily="18" charset="0"/>
                <a:cs typeface="Times New Roman" panose="02020603050405020304" pitchFamily="18" charset="0"/>
              </a:rPr>
              <a:t>: </a:t>
            </a:r>
            <a:r>
              <a:rPr lang="en-US" sz="1600" dirty="0">
                <a:latin typeface="Aptos" panose="020B0004020202020204" pitchFamily="34" charset="0"/>
                <a:ea typeface="Times New Roman" panose="02020603050405020304" pitchFamily="18" charset="0"/>
                <a:cs typeface="Times New Roman" panose="02020603050405020304" pitchFamily="18" charset="0"/>
              </a:rPr>
              <a:t>gidrobions@gmail.com</a:t>
            </a:r>
            <a:br>
              <a:rPr lang="ru-RU" sz="1600" dirty="0">
                <a:effectLst/>
                <a:latin typeface="Calibri" panose="020F0502020204030204" pitchFamily="34" charset="0"/>
                <a:ea typeface="Times New Roman" panose="02020603050405020304" pitchFamily="18" charset="0"/>
                <a:cs typeface="Times New Roman" panose="02020603050405020304" pitchFamily="18" charset="0"/>
              </a:rPr>
            </a:b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Мови: </a:t>
            </a:r>
            <a:br>
              <a:rPr lang="ru-RU" sz="1600" dirty="0">
                <a:effectLst/>
                <a:latin typeface="Calibri" panose="020F0502020204030204" pitchFamily="34" charset="0"/>
                <a:ea typeface="Times New Roman" panose="02020603050405020304" pitchFamily="18" charset="0"/>
                <a:cs typeface="Times New Roman" panose="02020603050405020304" pitchFamily="18" charset="0"/>
              </a:rPr>
            </a:b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Українська, англійська</a:t>
            </a:r>
            <a:endParaRPr lang="ru-RU" sz="1600" dirty="0"/>
          </a:p>
        </p:txBody>
      </p:sp>
      <p:pic>
        <p:nvPicPr>
          <p:cNvPr id="4" name="Рисунок 3">
            <a:extLst>
              <a:ext uri="{FF2B5EF4-FFF2-40B4-BE49-F238E27FC236}">
                <a16:creationId xmlns:a16="http://schemas.microsoft.com/office/drawing/2014/main" id="{BA5676BB-FB9C-EBDE-DA7C-526E0717BD60}"/>
              </a:ext>
            </a:extLst>
          </p:cNvPr>
          <p:cNvPicPr>
            <a:picLocks noChangeAspect="1"/>
          </p:cNvPicPr>
          <p:nvPr/>
        </p:nvPicPr>
        <p:blipFill>
          <a:blip r:embed="rId4"/>
          <a:stretch>
            <a:fillRect/>
          </a:stretch>
        </p:blipFill>
        <p:spPr>
          <a:xfrm>
            <a:off x="9601199" y="2429699"/>
            <a:ext cx="1467723" cy="1998601"/>
          </a:xfrm>
          <a:prstGeom prst="rect">
            <a:avLst/>
          </a:prstGeom>
        </p:spPr>
      </p:pic>
    </p:spTree>
    <p:extLst>
      <p:ext uri="{BB962C8B-B14F-4D97-AF65-F5344CB8AC3E}">
        <p14:creationId xmlns:p14="http://schemas.microsoft.com/office/powerpoint/2010/main" val="1389553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958D6-3DC1-97C3-A3F9-EE7008DE222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848AE4-961D-A4CB-8352-47183F90EB41}"/>
              </a:ext>
            </a:extLst>
          </p:cNvPr>
          <p:cNvSpPr>
            <a:spLocks noGrp="1"/>
          </p:cNvSpPr>
          <p:nvPr>
            <p:ph type="title"/>
          </p:nvPr>
        </p:nvSpPr>
        <p:spPr>
          <a:xfrm>
            <a:off x="684212" y="2197510"/>
            <a:ext cx="8534400" cy="3796889"/>
          </a:xfrm>
        </p:spPr>
        <p:txBody>
          <a:bodyPr>
            <a:noAutofit/>
          </a:bodyPr>
          <a:lstStyle/>
          <a:p>
            <a:pPr>
              <a:lnSpc>
                <a:spcPct val="115000"/>
              </a:lnSpc>
              <a:spcAft>
                <a:spcPts val="1000"/>
              </a:spcAft>
            </a:pPr>
            <a:r>
              <a:rPr lang="ru-RU" sz="1400" dirty="0">
                <a:latin typeface="Aptos" panose="020B0004020202020204" pitchFamily="34" charset="0"/>
              </a:rPr>
              <a:t>ПОТЕНЦІЙНИЙ НАУКОВИЙ КЕРІВНИК АСПІРАНТА</a:t>
            </a:r>
            <a:br>
              <a:rPr lang="ru-RU" sz="1400" dirty="0">
                <a:latin typeface="Aptos" panose="020B0004020202020204" pitchFamily="34" charset="0"/>
              </a:rPr>
            </a:br>
            <a:br>
              <a:rPr lang="ru-RU" sz="1800" dirty="0">
                <a:latin typeface="Aptos" panose="020B0004020202020204" pitchFamily="34" charset="0"/>
              </a:rPr>
            </a:br>
            <a:r>
              <a:rPr lang="ru-RU" sz="1800" dirty="0" err="1">
                <a:latin typeface="Aptos" panose="020B0004020202020204" pitchFamily="34" charset="0"/>
              </a:rPr>
              <a:t>шугуров</a:t>
            </a:r>
            <a:r>
              <a:rPr lang="ru-RU" sz="1800" dirty="0">
                <a:latin typeface="Aptos" panose="020B0004020202020204" pitchFamily="34" charset="0"/>
              </a:rPr>
              <a:t> </a:t>
            </a:r>
            <a:r>
              <a:rPr lang="ru-RU" sz="1800" dirty="0" err="1">
                <a:latin typeface="Aptos" panose="020B0004020202020204" pitchFamily="34" charset="0"/>
              </a:rPr>
              <a:t>олег</a:t>
            </a:r>
            <a:r>
              <a:rPr lang="ru-RU" sz="1800" dirty="0">
                <a:latin typeface="Aptos" panose="020B0004020202020204" pitchFamily="34" charset="0"/>
              </a:rPr>
              <a:t> </a:t>
            </a:r>
            <a:r>
              <a:rPr lang="ru-RU" sz="1800" dirty="0" err="1">
                <a:latin typeface="Aptos" panose="020B0004020202020204" pitchFamily="34" charset="0"/>
              </a:rPr>
              <a:t>олегович</a:t>
            </a:r>
            <a:r>
              <a:rPr lang="ru-RU" sz="1800" dirty="0">
                <a:latin typeface="Aptos" panose="020B0004020202020204" pitchFamily="34" charset="0"/>
              </a:rPr>
              <a:t>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СТУПІНЬ / ЗВАННЯ / ПОСАДА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доктор біологічних наук, </a:t>
            </a:r>
            <a:r>
              <a:rPr lang="uk-UA" sz="1400" kern="100" dirty="0" err="1">
                <a:latin typeface="Aptos" panose="020B0004020202020204" pitchFamily="34" charset="0"/>
                <a:ea typeface="Aptos" panose="020B0004020202020204" pitchFamily="34" charset="0"/>
                <a:cs typeface="Times New Roman" panose="02020603050405020304" pitchFamily="18" charset="0"/>
              </a:rPr>
              <a:t>с.н.с</a:t>
            </a:r>
            <a:r>
              <a:rPr lang="uk-UA" sz="1400" kern="100" dirty="0">
                <a:latin typeface="Aptos" panose="020B0004020202020204" pitchFamily="34" charset="0"/>
                <a:ea typeface="Aptos" panose="020B0004020202020204" pitchFamily="34" charset="0"/>
                <a:cs typeface="Times New Roman" panose="02020603050405020304" pitchFamily="18" charset="0"/>
              </a:rPr>
              <a:t>., професор кафедри загальної біології та водних біоресурсів</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СФЕРА НАУКОВИХ ІНТЕРЕСІВ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ФІЗІОЛОГІЯ ТВАРИН ТА ПРОЦЕСИ ФІЗИЧНИХ ВПЛИВІВ НА НИХ (ІОНИЗАЦІЙНІ</a:t>
            </a:r>
            <a:br>
              <a:rPr lang="uk-UA"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ОПРОМІНЕННЯ, РАДІОХВИЛІ, ЛАЗЕРИ, ЕЛЕКТРОСТИМУЛЯЦІЯ ТА ЕЛЕКТРОФОРЕЗ,</a:t>
            </a:r>
            <a:br>
              <a:rPr lang="uk-UA"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МАГНІТОТЕРАПІЯ), БІОІНЖЕНЕРИЯ, БІОКІБЕРНЕТИКА.</a:t>
            </a:r>
            <a:br>
              <a:rPr lang="uk-UA" sz="1400" kern="100" dirty="0">
                <a:latin typeface="Aptos" panose="020B0004020202020204" pitchFamily="34" charset="0"/>
                <a:ea typeface="Aptos" panose="020B0004020202020204" pitchFamily="34" charset="0"/>
                <a:cs typeface="Times New Roman" panose="02020603050405020304" pitchFamily="18" charset="0"/>
              </a:rPr>
            </a:br>
            <a:br>
              <a:rPr lang="uk-UA"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Офіційна </a:t>
            </a:r>
            <a:r>
              <a:rPr lang="uk-UA" sz="1400" kern="100" dirty="0" err="1">
                <a:latin typeface="Aptos" panose="020B0004020202020204" pitchFamily="34" charset="0"/>
                <a:ea typeface="Aptos" panose="020B0004020202020204" pitchFamily="34" charset="0"/>
                <a:cs typeface="Times New Roman" panose="02020603050405020304" pitchFamily="18" charset="0"/>
              </a:rPr>
              <a:t>вебсторінка</a:t>
            </a:r>
            <a:r>
              <a:rPr lang="uk-UA" sz="1400" kern="100" dirty="0">
                <a:latin typeface="Aptos" panose="020B0004020202020204" pitchFamily="34" charset="0"/>
                <a:ea typeface="Aptos" panose="020B0004020202020204" pitchFamily="34" charset="0"/>
                <a:cs typeface="Times New Roman" panose="02020603050405020304" pitchFamily="18" charset="0"/>
              </a:rPr>
              <a:t>: </a:t>
            </a:r>
            <a:r>
              <a:rPr lang="en-US" sz="1400" u="sng" kern="100" dirty="0">
                <a:latin typeface="Aptos" panose="020B0004020202020204" pitchFamily="34" charset="0"/>
                <a:ea typeface="Aptos" panose="020B0004020202020204" pitchFamily="34" charset="0"/>
                <a:cs typeface="Times New Roman" panose="02020603050405020304" pitchFamily="18" charset="0"/>
              </a:rPr>
              <a:t>https://www.sites.google.com/view/kaf-zagal-biology/</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ORCID: </a:t>
            </a:r>
            <a:r>
              <a:rPr lang="ru-RU" sz="1400" u="sng" dirty="0">
                <a:latin typeface="Aptos" panose="020B0004020202020204" pitchFamily="34" charset="0"/>
                <a:ea typeface="Calibri" panose="020F0502020204030204" pitchFamily="34" charset="0"/>
                <a:cs typeface="Times New Roman" panose="02020603050405020304" pitchFamily="18" charset="0"/>
              </a:rPr>
              <a:t>0000-</a:t>
            </a:r>
            <a:r>
              <a:rPr lang="uk-UA" sz="1400" u="sng" dirty="0">
                <a:latin typeface="Aptos" panose="020B0004020202020204" pitchFamily="34" charset="0"/>
                <a:ea typeface="Calibri" panose="020F0502020204030204" pitchFamily="34" charset="0"/>
                <a:cs typeface="Times New Roman" panose="02020603050405020304" pitchFamily="18" charset="0"/>
              </a:rPr>
              <a:t>0001-5943-2260</a:t>
            </a:r>
            <a:br>
              <a:rPr lang="ru-RU" sz="1400" kern="100" dirty="0">
                <a:latin typeface="Aptos" panose="020B0004020202020204" pitchFamily="34" charset="0"/>
                <a:ea typeface="Aptos" panose="020B0004020202020204" pitchFamily="34" charset="0"/>
                <a:cs typeface="Times New Roman" panose="02020603050405020304" pitchFamily="18" charset="0"/>
              </a:rPr>
            </a:br>
            <a:endParaRPr lang="ru-RU" sz="1400" dirty="0">
              <a:solidFill>
                <a:schemeClr val="bg1"/>
              </a:solidFill>
              <a:latin typeface="Aptos" panose="020B0004020202020204" pitchFamily="34" charset="0"/>
            </a:endParaRPr>
          </a:p>
        </p:txBody>
      </p:sp>
      <p:sp>
        <p:nvSpPr>
          <p:cNvPr id="3" name="Объект 2">
            <a:extLst>
              <a:ext uri="{FF2B5EF4-FFF2-40B4-BE49-F238E27FC236}">
                <a16:creationId xmlns:a16="http://schemas.microsoft.com/office/drawing/2014/main" id="{B959B370-E41D-69BF-E3B1-4D31AECD9387}"/>
              </a:ext>
            </a:extLst>
          </p:cNvPr>
          <p:cNvSpPr>
            <a:spLocks noGrp="1"/>
          </p:cNvSpPr>
          <p:nvPr>
            <p:ph idx="1"/>
          </p:nvPr>
        </p:nvSpPr>
        <p:spPr>
          <a:xfrm>
            <a:off x="549443" y="235953"/>
            <a:ext cx="9641304" cy="1255294"/>
          </a:xfrm>
        </p:spPr>
        <p:txBody>
          <a:bodyPr>
            <a:normAutofit fontScale="62500" lnSpcReduction="20000"/>
          </a:bodyPr>
          <a:lstStyle/>
          <a:p>
            <a:pPr marL="0" indent="0" algn="ctr">
              <a:buNone/>
            </a:pPr>
            <a:r>
              <a:rPr lang="uk-UA" sz="4000" dirty="0"/>
              <a:t>Дніпровський національний університет імені Олеся Гончара</a:t>
            </a:r>
          </a:p>
          <a:p>
            <a:pPr marL="0" indent="0" algn="ctr">
              <a:buNone/>
            </a:pPr>
            <a:r>
              <a:rPr lang="uk-UA" sz="3400" dirty="0"/>
              <a:t>Біолого-екологічний факультет</a:t>
            </a:r>
          </a:p>
          <a:p>
            <a:pPr marL="0" indent="0" algn="ctr">
              <a:buNone/>
            </a:pPr>
            <a:endParaRPr lang="ru-RU" sz="4000" dirty="0"/>
          </a:p>
        </p:txBody>
      </p:sp>
      <p:pic>
        <p:nvPicPr>
          <p:cNvPr id="1026" name="Picture 2" descr="Дніпровський національний університет імені Олеся Гончара">
            <a:extLst>
              <a:ext uri="{FF2B5EF4-FFF2-40B4-BE49-F238E27FC236}">
                <a16:creationId xmlns:a16="http://schemas.microsoft.com/office/drawing/2014/main" id="{4CD23CAB-9AFC-82DC-A134-BCEE8509C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0747" y="-1"/>
            <a:ext cx="1941095" cy="1941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CB086F9-73F6-4728-3984-7C5BDC181804}"/>
              </a:ext>
            </a:extLst>
          </p:cNvPr>
          <p:cNvSpPr txBox="1"/>
          <p:nvPr/>
        </p:nvSpPr>
        <p:spPr>
          <a:xfrm>
            <a:off x="9172073" y="4916907"/>
            <a:ext cx="2959769" cy="1201739"/>
          </a:xfrm>
          <a:prstGeom prst="rect">
            <a:avLst/>
          </a:prstGeom>
          <a:noFill/>
        </p:spPr>
        <p:txBody>
          <a:bodyPr wrap="square" rtlCol="0">
            <a:spAutoFit/>
          </a:bodyPr>
          <a:lstStyle/>
          <a:p>
            <a:pPr>
              <a:lnSpc>
                <a:spcPct val="115000"/>
              </a:lnSpc>
              <a:spcAft>
                <a:spcPts val="1000"/>
              </a:spcAft>
              <a:buNone/>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latin typeface="Aptos" panose="020B0004020202020204" pitchFamily="34" charset="0"/>
                <a:ea typeface="Times New Roman" panose="02020603050405020304" pitchFamily="18" charset="0"/>
                <a:cs typeface="Times New Roman" panose="02020603050405020304" pitchFamily="18" charset="0"/>
              </a:rPr>
              <a:t> e</a:t>
            </a:r>
            <a:r>
              <a:rPr lang="uk-UA" sz="1600" dirty="0">
                <a:latin typeface="Aptos" panose="020B0004020202020204" pitchFamily="34" charset="0"/>
                <a:ea typeface="Times New Roman" panose="02020603050405020304" pitchFamily="18" charset="0"/>
                <a:cs typeface="Times New Roman" panose="02020603050405020304" pitchFamily="18" charset="0"/>
              </a:rPr>
              <a:t>-</a:t>
            </a:r>
            <a:r>
              <a:rPr lang="en-US" sz="1600" dirty="0">
                <a:latin typeface="Aptos" panose="020B0004020202020204" pitchFamily="34" charset="0"/>
                <a:ea typeface="Times New Roman" panose="02020603050405020304" pitchFamily="18" charset="0"/>
                <a:cs typeface="Times New Roman" panose="02020603050405020304" pitchFamily="18" charset="0"/>
              </a:rPr>
              <a:t>mail</a:t>
            </a:r>
            <a:r>
              <a:rPr lang="uk-UA" sz="1600" dirty="0">
                <a:latin typeface="Aptos" panose="020B0004020202020204" pitchFamily="34" charset="0"/>
                <a:ea typeface="Times New Roman" panose="02020603050405020304" pitchFamily="18" charset="0"/>
                <a:cs typeface="Times New Roman" panose="02020603050405020304" pitchFamily="18" charset="0"/>
              </a:rPr>
              <a:t>: </a:t>
            </a:r>
            <a:r>
              <a:rPr lang="en-US" sz="1600" dirty="0">
                <a:latin typeface="Aptos" panose="020B0004020202020204" pitchFamily="34" charset="0"/>
                <a:ea typeface="Times New Roman" panose="02020603050405020304" pitchFamily="18" charset="0"/>
                <a:cs typeface="Times New Roman" panose="02020603050405020304" pitchFamily="18" charset="0"/>
              </a:rPr>
              <a:t>shuhurov_o@365.dnu.edu.ua</a:t>
            </a:r>
            <a:br>
              <a:rPr lang="ru-RU" sz="1600" dirty="0">
                <a:effectLst/>
                <a:latin typeface="Calibri" panose="020F0502020204030204" pitchFamily="34" charset="0"/>
                <a:ea typeface="Times New Roman" panose="02020603050405020304" pitchFamily="18" charset="0"/>
                <a:cs typeface="Times New Roman" panose="02020603050405020304" pitchFamily="18" charset="0"/>
              </a:rPr>
            </a:b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Мови: </a:t>
            </a:r>
            <a:br>
              <a:rPr lang="ru-RU" sz="1600" dirty="0">
                <a:effectLst/>
                <a:latin typeface="Calibri" panose="020F0502020204030204" pitchFamily="34" charset="0"/>
                <a:ea typeface="Times New Roman" panose="02020603050405020304" pitchFamily="18" charset="0"/>
                <a:cs typeface="Times New Roman" panose="02020603050405020304" pitchFamily="18" charset="0"/>
              </a:rPr>
            </a:b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Українська, англійська</a:t>
            </a:r>
            <a:endParaRPr lang="ru-RU" sz="1600" dirty="0"/>
          </a:p>
        </p:txBody>
      </p:sp>
      <p:pic>
        <p:nvPicPr>
          <p:cNvPr id="4" name="Рисунок 3">
            <a:extLst>
              <a:ext uri="{FF2B5EF4-FFF2-40B4-BE49-F238E27FC236}">
                <a16:creationId xmlns:a16="http://schemas.microsoft.com/office/drawing/2014/main" id="{9E2C5A6F-578F-C265-AE08-E5450A270F92}"/>
              </a:ext>
            </a:extLst>
          </p:cNvPr>
          <p:cNvPicPr>
            <a:picLocks noChangeAspect="1"/>
          </p:cNvPicPr>
          <p:nvPr/>
        </p:nvPicPr>
        <p:blipFill>
          <a:blip r:embed="rId4"/>
          <a:stretch>
            <a:fillRect/>
          </a:stretch>
        </p:blipFill>
        <p:spPr>
          <a:xfrm>
            <a:off x="9062889" y="2222708"/>
            <a:ext cx="2255716" cy="2341067"/>
          </a:xfrm>
          <a:prstGeom prst="rect">
            <a:avLst/>
          </a:prstGeom>
        </p:spPr>
      </p:pic>
    </p:spTree>
    <p:extLst>
      <p:ext uri="{BB962C8B-B14F-4D97-AF65-F5344CB8AC3E}">
        <p14:creationId xmlns:p14="http://schemas.microsoft.com/office/powerpoint/2010/main" val="2426746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1727202"/>
            <a:ext cx="8534400" cy="4267198"/>
          </a:xfrm>
        </p:spPr>
        <p:txBody>
          <a:bodyPr>
            <a:noAutofit/>
          </a:bodyPr>
          <a:lstStyle/>
          <a:p>
            <a:pPr>
              <a:lnSpc>
                <a:spcPct val="115000"/>
              </a:lnSpc>
              <a:spcAft>
                <a:spcPts val="1000"/>
              </a:spcAft>
              <a:buNone/>
            </a:pPr>
            <a:r>
              <a:rPr lang="ru-RU" sz="1400" dirty="0">
                <a:latin typeface="Aptos" panose="020B0004020202020204" pitchFamily="34" charset="0"/>
              </a:rPr>
              <a:t>ПОТЕНЦІЙНИЙ НАУКОВИЙ КЕРІВНИК АСПІРАНТА</a:t>
            </a:r>
            <a:br>
              <a:rPr lang="ru-RU" sz="1400" dirty="0">
                <a:latin typeface="Aptos" panose="020B0004020202020204" pitchFamily="34" charset="0"/>
              </a:rPr>
            </a:br>
            <a:br>
              <a:rPr lang="ru-RU" sz="1400" dirty="0">
                <a:latin typeface="Aptos" panose="020B0004020202020204" pitchFamily="34"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КУНАХ Ольга Миколаївна</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СТУПІНЬ / ЗВАННЯ / ПОСАДА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Доктор біологічних наук, професор, завідувач кафедри біорізноманіття та екології</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СФЕРА НАУКОВИХ ІНТЕРЕСІВ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err="1">
                <a:effectLst/>
                <a:latin typeface="Aptos" panose="020B0004020202020204" pitchFamily="34" charset="0"/>
                <a:ea typeface="Times New Roman" panose="02020603050405020304" pitchFamily="18" charset="0"/>
                <a:cs typeface="Times New Roman" panose="02020603050405020304" pitchFamily="18" charset="0"/>
              </a:rPr>
              <a:t>Біоіндикація</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 моніторинг довкілля, оцінка впливу на довкілля, </a:t>
            </a:r>
            <a:r>
              <a:rPr lang="uk-UA" sz="1400" dirty="0" err="1">
                <a:effectLst/>
                <a:latin typeface="Aptos" panose="020B0004020202020204" pitchFamily="34" charset="0"/>
                <a:ea typeface="Times New Roman" panose="02020603050405020304" pitchFamily="18" charset="0"/>
                <a:cs typeface="Times New Roman" panose="02020603050405020304" pitchFamily="18" charset="0"/>
              </a:rPr>
              <a:t>проєктування</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 в екології, оцінка динаміки факторів довкілля у просторі та часі, дослідження біорізноманіття екосистем</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Офіційна </a:t>
            </a:r>
            <a:r>
              <a:rPr lang="uk-UA" sz="1400" dirty="0" err="1">
                <a:effectLst/>
                <a:latin typeface="Aptos" panose="020B0004020202020204" pitchFamily="34" charset="0"/>
                <a:ea typeface="Times New Roman" panose="02020603050405020304" pitchFamily="18" charset="0"/>
                <a:cs typeface="Times New Roman" panose="02020603050405020304" pitchFamily="18" charset="0"/>
              </a:rPr>
              <a:t>вебсторінка</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ru-RU" sz="1400" u="sng" dirty="0" err="1">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https</a:t>
            </a:r>
            <a:r>
              <a:rPr lang="uk-UA" sz="14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a:t>
            </a:r>
            <a:r>
              <a:rPr lang="ru-RU" sz="1400" u="sng" dirty="0" err="1">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www</a:t>
            </a:r>
            <a:r>
              <a:rPr lang="uk-UA" sz="14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a:t>
            </a:r>
            <a:r>
              <a:rPr lang="ru-RU" sz="1400" u="sng" dirty="0" err="1">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zoology</a:t>
            </a:r>
            <a:r>
              <a:rPr lang="uk-UA" sz="14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a:t>
            </a:r>
            <a:r>
              <a:rPr lang="ru-RU" sz="1400" u="sng" dirty="0" err="1">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dp</a:t>
            </a:r>
            <a:r>
              <a:rPr lang="uk-UA" sz="14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a:t>
            </a:r>
            <a:r>
              <a:rPr lang="ru-RU" sz="1400" u="sng" dirty="0" err="1">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ua</a:t>
            </a:r>
            <a:r>
              <a:rPr lang="uk-UA" sz="14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a:t>
            </a:r>
            <a:r>
              <a:rPr lang="ru-RU" sz="1400" u="sng" dirty="0" err="1">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kunah</a:t>
            </a:r>
            <a:r>
              <a:rPr lang="uk-UA" sz="14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a:t>
            </a:r>
            <a:r>
              <a:rPr lang="ru-RU" sz="1400" u="sng" dirty="0" err="1">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html</a:t>
            </a:r>
            <a:r>
              <a:rPr lang="ru-RU"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en-US" sz="1400" dirty="0">
                <a:effectLst/>
                <a:latin typeface="Aptos" panose="020B0004020202020204" pitchFamily="34" charset="0"/>
                <a:ea typeface="Times New Roman" panose="02020603050405020304" pitchFamily="18" charset="0"/>
                <a:cs typeface="Times New Roman" panose="02020603050405020304" pitchFamily="18" charset="0"/>
              </a:rPr>
              <a:t>ORCID</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r>
              <a:rPr lang="ru-RU" sz="14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3"/>
              </a:rPr>
              <a:t>https://orcid.org/0000-0002-3631-8884</a:t>
            </a:r>
            <a:r>
              <a:rPr lang="ru-RU"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endParaRPr lang="ru-RU" sz="1400" dirty="0">
              <a:latin typeface="Aptos" panose="020B0004020202020204" pitchFamily="34" charset="0"/>
            </a:endParaRPr>
          </a:p>
        </p:txBody>
      </p:sp>
      <p:sp>
        <p:nvSpPr>
          <p:cNvPr id="3" name="Объект 2"/>
          <p:cNvSpPr>
            <a:spLocks noGrp="1"/>
          </p:cNvSpPr>
          <p:nvPr>
            <p:ph idx="1"/>
          </p:nvPr>
        </p:nvSpPr>
        <p:spPr>
          <a:xfrm>
            <a:off x="549443" y="235953"/>
            <a:ext cx="9641304" cy="1255294"/>
          </a:xfrm>
        </p:spPr>
        <p:txBody>
          <a:bodyPr>
            <a:normAutofit fontScale="62500" lnSpcReduction="20000"/>
          </a:bodyPr>
          <a:lstStyle/>
          <a:p>
            <a:pPr marL="0" indent="0" algn="ctr">
              <a:buNone/>
            </a:pPr>
            <a:r>
              <a:rPr lang="uk-UA" sz="4000" dirty="0"/>
              <a:t>Дніпровський національний університет імені Олеся Гончара</a:t>
            </a:r>
          </a:p>
          <a:p>
            <a:pPr marL="0" indent="0" algn="ctr">
              <a:buNone/>
            </a:pPr>
            <a:r>
              <a:rPr lang="uk-UA" sz="3400" dirty="0"/>
              <a:t>Біолого-екологічний факультет</a:t>
            </a:r>
          </a:p>
          <a:p>
            <a:pPr marL="0" indent="0" algn="ctr">
              <a:buNone/>
            </a:pPr>
            <a:endParaRPr lang="ru-RU" sz="4000" dirty="0"/>
          </a:p>
        </p:txBody>
      </p:sp>
      <p:pic>
        <p:nvPicPr>
          <p:cNvPr id="1026" name="Picture 2" descr="Дніпровський національний університет імені Олеся Гончара"/>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90747" y="-1"/>
            <a:ext cx="1941095" cy="1941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72073" y="4916907"/>
            <a:ext cx="2959769" cy="1200329"/>
          </a:xfrm>
          <a:prstGeom prst="rect">
            <a:avLst/>
          </a:prstGeom>
          <a:noFill/>
        </p:spPr>
        <p:txBody>
          <a:bodyPr wrap="square" rtlCol="0">
            <a:spAutoFit/>
          </a:bodyPr>
          <a:lstStyle/>
          <a:p>
            <a:r>
              <a:rPr lang="uk-UA" sz="1600" dirty="0">
                <a:effectLst/>
                <a:latin typeface="Aptos" panose="020B0004020202020204" pitchFamily="34" charset="0"/>
                <a:ea typeface="Times New Roman" panose="02020603050405020304" pitchFamily="18" charset="0"/>
                <a:cs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kunah_olga@ukr.net</a:t>
            </a:r>
          </a:p>
          <a:p>
            <a:br>
              <a:rPr lang="ru-RU" sz="1800" dirty="0">
                <a:effectLst/>
                <a:latin typeface="Calibri" panose="020F0502020204030204" pitchFamily="34" charset="0"/>
                <a:ea typeface="Times New Roman" panose="02020603050405020304" pitchFamily="18" charset="0"/>
                <a:cs typeface="Times New Roman" panose="02020603050405020304" pitchFamily="18" charset="0"/>
              </a:rPr>
            </a:b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Мови: </a:t>
            </a:r>
            <a:br>
              <a:rPr lang="ru-RU" sz="1800" dirty="0">
                <a:effectLst/>
                <a:latin typeface="Calibri" panose="020F0502020204030204" pitchFamily="34" charset="0"/>
                <a:ea typeface="Times New Roman" panose="02020603050405020304" pitchFamily="18" charset="0"/>
                <a:cs typeface="Times New Roman" panose="02020603050405020304" pitchFamily="18" charset="0"/>
              </a:rPr>
            </a:b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Українська, англійська</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F2847-7537-6460-BAA0-12EE3086ACF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1CC58D-674F-0019-9F54-4CA4C3C85978}"/>
              </a:ext>
            </a:extLst>
          </p:cNvPr>
          <p:cNvSpPr>
            <a:spLocks noGrp="1"/>
          </p:cNvSpPr>
          <p:nvPr>
            <p:ph type="title"/>
          </p:nvPr>
        </p:nvSpPr>
        <p:spPr>
          <a:xfrm>
            <a:off x="684212" y="2197510"/>
            <a:ext cx="8534400" cy="3796889"/>
          </a:xfrm>
        </p:spPr>
        <p:txBody>
          <a:bodyPr>
            <a:noAutofit/>
          </a:bodyPr>
          <a:lstStyle/>
          <a:p>
            <a:pPr>
              <a:lnSpc>
                <a:spcPct val="115000"/>
              </a:lnSpc>
              <a:spcAft>
                <a:spcPts val="1000"/>
              </a:spcAft>
            </a:pPr>
            <a:r>
              <a:rPr lang="ru-RU" sz="1400" dirty="0">
                <a:latin typeface="Aptos" panose="020B0004020202020204" pitchFamily="34" charset="0"/>
              </a:rPr>
              <a:t>ПОТЕНЦІЙНИЙ НАУКОВИЙ КЕРІВНИК АСПІРАНТА</a:t>
            </a:r>
            <a:br>
              <a:rPr lang="ru-RU" sz="1400" dirty="0">
                <a:latin typeface="Aptos" panose="020B0004020202020204" pitchFamily="34" charset="0"/>
              </a:rPr>
            </a:br>
            <a:br>
              <a:rPr lang="ru-RU" sz="1800" dirty="0">
                <a:latin typeface="Aptos" panose="020B0004020202020204" pitchFamily="34" charset="0"/>
              </a:rPr>
            </a:br>
            <a:r>
              <a:rPr lang="uk-UA" sz="1800" dirty="0" err="1">
                <a:latin typeface="Aptos" panose="020B0004020202020204" pitchFamily="34" charset="0"/>
              </a:rPr>
              <a:t>гассо</a:t>
            </a:r>
            <a:r>
              <a:rPr lang="uk-UA" sz="1800" dirty="0">
                <a:latin typeface="Aptos" panose="020B0004020202020204" pitchFamily="34" charset="0"/>
              </a:rPr>
              <a:t> </a:t>
            </a:r>
            <a:r>
              <a:rPr lang="uk-UA" sz="1800" dirty="0" err="1">
                <a:latin typeface="Aptos" panose="020B0004020202020204" pitchFamily="34" charset="0"/>
              </a:rPr>
              <a:t>віктор</a:t>
            </a:r>
            <a:r>
              <a:rPr lang="uk-UA" sz="1800" dirty="0">
                <a:latin typeface="Aptos" panose="020B0004020202020204" pitchFamily="34" charset="0"/>
              </a:rPr>
              <a:t> </a:t>
            </a:r>
            <a:r>
              <a:rPr lang="uk-UA" sz="1800" dirty="0" err="1">
                <a:latin typeface="Aptos" panose="020B0004020202020204" pitchFamily="34" charset="0"/>
              </a:rPr>
              <a:t>якович</a:t>
            </a:r>
            <a:br>
              <a:rPr lang="ru-RU" sz="1400" dirty="0">
                <a:latin typeface="Aptos" panose="020B0004020202020204" pitchFamily="34" charset="0"/>
              </a:rPr>
            </a:b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СТУПІНЬ / ЗВАННЯ / ПОСАДА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кандидат біологічних наук, доцент, проректор з науково-педагогічної роботи у сфері міжнародного співробітництва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СФЕРА НАУКОВИХ ІНТЕРЕСІВ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екологія, </a:t>
            </a:r>
            <a:r>
              <a:rPr lang="uk-UA" sz="1400" kern="100" dirty="0" err="1">
                <a:latin typeface="Aptos" panose="020B0004020202020204" pitchFamily="34" charset="0"/>
                <a:ea typeface="Aptos" panose="020B0004020202020204" pitchFamily="34" charset="0"/>
                <a:cs typeface="Times New Roman" panose="02020603050405020304" pitchFamily="18" charset="0"/>
              </a:rPr>
              <a:t>екотоксикологія</a:t>
            </a:r>
            <a:r>
              <a:rPr lang="uk-UA" sz="1400" kern="100" dirty="0">
                <a:latin typeface="Aptos" panose="020B0004020202020204" pitchFamily="34" charset="0"/>
                <a:ea typeface="Aptos" panose="020B0004020202020204" pitchFamily="34" charset="0"/>
                <a:cs typeface="Times New Roman" panose="02020603050405020304" pitchFamily="18" charset="0"/>
              </a:rPr>
              <a:t>, герпетологія, зоологія</a:t>
            </a:r>
            <a:br>
              <a:rPr lang="uk-UA" sz="1400" kern="100" dirty="0">
                <a:latin typeface="Aptos" panose="020B0004020202020204" pitchFamily="34" charset="0"/>
                <a:ea typeface="Aptos" panose="020B0004020202020204" pitchFamily="34" charset="0"/>
                <a:cs typeface="Times New Roman" panose="02020603050405020304" pitchFamily="18" charset="0"/>
              </a:rPr>
            </a:br>
            <a:br>
              <a:rPr lang="uk-UA"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Офіційна </a:t>
            </a:r>
            <a:r>
              <a:rPr lang="uk-UA" sz="1400" kern="100" dirty="0" err="1">
                <a:latin typeface="Aptos" panose="020B0004020202020204" pitchFamily="34" charset="0"/>
                <a:ea typeface="Aptos" panose="020B0004020202020204" pitchFamily="34" charset="0"/>
                <a:cs typeface="Times New Roman" panose="02020603050405020304" pitchFamily="18" charset="0"/>
              </a:rPr>
              <a:t>вебсторінка</a:t>
            </a:r>
            <a:r>
              <a:rPr lang="uk-UA" sz="1400" kern="100" dirty="0">
                <a:latin typeface="Aptos" panose="020B0004020202020204" pitchFamily="34" charset="0"/>
                <a:ea typeface="Aptos" panose="020B0004020202020204" pitchFamily="34" charset="0"/>
                <a:cs typeface="Times New Roman" panose="02020603050405020304" pitchFamily="18" charset="0"/>
              </a:rPr>
              <a:t>: </a:t>
            </a:r>
            <a:r>
              <a:rPr lang="en-US" sz="1400" u="sng" kern="100" dirty="0">
                <a:latin typeface="Aptos" panose="020B0004020202020204" pitchFamily="34" charset="0"/>
                <a:ea typeface="Aptos" panose="020B0004020202020204" pitchFamily="34" charset="0"/>
                <a:cs typeface="Times New Roman" panose="02020603050405020304" pitchFamily="18" charset="0"/>
              </a:rPr>
              <a:t>https://www.sites.google.com/view/kaf-zagal-biology/</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ORCID: </a:t>
            </a:r>
            <a:r>
              <a:rPr lang="ru-RU" sz="1400" u="sng" dirty="0">
                <a:latin typeface="Aptos" panose="020B0004020202020204" pitchFamily="34" charset="0"/>
                <a:ea typeface="Calibri" panose="020F0502020204030204" pitchFamily="34" charset="0"/>
                <a:cs typeface="Times New Roman" panose="02020603050405020304" pitchFamily="18" charset="0"/>
              </a:rPr>
              <a:t> 0000-0001-9373-5759</a:t>
            </a:r>
            <a:br>
              <a:rPr lang="ru-RU" sz="1400" kern="100" dirty="0">
                <a:latin typeface="Aptos" panose="020B0004020202020204" pitchFamily="34" charset="0"/>
                <a:ea typeface="Aptos" panose="020B0004020202020204" pitchFamily="34" charset="0"/>
                <a:cs typeface="Times New Roman" panose="02020603050405020304" pitchFamily="18" charset="0"/>
              </a:rPr>
            </a:br>
            <a:endParaRPr lang="ru-RU" sz="1400" dirty="0">
              <a:solidFill>
                <a:schemeClr val="bg1"/>
              </a:solidFill>
              <a:latin typeface="Aptos" panose="020B0004020202020204" pitchFamily="34" charset="0"/>
            </a:endParaRPr>
          </a:p>
        </p:txBody>
      </p:sp>
      <p:sp>
        <p:nvSpPr>
          <p:cNvPr id="3" name="Объект 2">
            <a:extLst>
              <a:ext uri="{FF2B5EF4-FFF2-40B4-BE49-F238E27FC236}">
                <a16:creationId xmlns:a16="http://schemas.microsoft.com/office/drawing/2014/main" id="{3231FAF5-7BF2-EF32-1345-6D8729669A7F}"/>
              </a:ext>
            </a:extLst>
          </p:cNvPr>
          <p:cNvSpPr>
            <a:spLocks noGrp="1"/>
          </p:cNvSpPr>
          <p:nvPr>
            <p:ph idx="1"/>
          </p:nvPr>
        </p:nvSpPr>
        <p:spPr>
          <a:xfrm>
            <a:off x="549443" y="235953"/>
            <a:ext cx="9641304" cy="1255294"/>
          </a:xfrm>
        </p:spPr>
        <p:txBody>
          <a:bodyPr>
            <a:normAutofit fontScale="62500" lnSpcReduction="20000"/>
          </a:bodyPr>
          <a:lstStyle/>
          <a:p>
            <a:pPr marL="0" indent="0" algn="ctr">
              <a:buNone/>
            </a:pPr>
            <a:r>
              <a:rPr lang="uk-UA" sz="4000" dirty="0"/>
              <a:t>Дніпровський національний університет імені Олеся Гончара</a:t>
            </a:r>
          </a:p>
          <a:p>
            <a:pPr marL="0" indent="0" algn="ctr">
              <a:buNone/>
            </a:pPr>
            <a:r>
              <a:rPr lang="uk-UA" sz="3400" dirty="0"/>
              <a:t>Біолого-екологічний факультет</a:t>
            </a:r>
          </a:p>
          <a:p>
            <a:pPr marL="0" indent="0" algn="ctr">
              <a:buNone/>
            </a:pPr>
            <a:endParaRPr lang="ru-RU" sz="4000" dirty="0"/>
          </a:p>
        </p:txBody>
      </p:sp>
      <p:pic>
        <p:nvPicPr>
          <p:cNvPr id="1026" name="Picture 2" descr="Дніпровський національний університет імені Олеся Гончара">
            <a:extLst>
              <a:ext uri="{FF2B5EF4-FFF2-40B4-BE49-F238E27FC236}">
                <a16:creationId xmlns:a16="http://schemas.microsoft.com/office/drawing/2014/main" id="{3B245383-1E60-0A92-9309-16099E3A1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0747" y="-1"/>
            <a:ext cx="1941095" cy="1941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56B6C4E-A5A7-05CD-7048-050321DC368A}"/>
              </a:ext>
            </a:extLst>
          </p:cNvPr>
          <p:cNvSpPr txBox="1"/>
          <p:nvPr/>
        </p:nvSpPr>
        <p:spPr>
          <a:xfrm>
            <a:off x="9172073" y="4916907"/>
            <a:ext cx="2959769" cy="1294585"/>
          </a:xfrm>
          <a:prstGeom prst="rect">
            <a:avLst/>
          </a:prstGeom>
          <a:noFill/>
        </p:spPr>
        <p:txBody>
          <a:bodyPr wrap="square" rtlCol="0">
            <a:spAutoFit/>
          </a:bodyPr>
          <a:lstStyle/>
          <a:p>
            <a:pPr>
              <a:lnSpc>
                <a:spcPct val="115000"/>
              </a:lnSpc>
              <a:spcAft>
                <a:spcPts val="1000"/>
              </a:spcAft>
              <a:buNone/>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latin typeface="Aptos" panose="020B0004020202020204" pitchFamily="34" charset="0"/>
                <a:ea typeface="Times New Roman" panose="02020603050405020304" pitchFamily="18" charset="0"/>
                <a:cs typeface="Times New Roman" panose="02020603050405020304" pitchFamily="18" charset="0"/>
              </a:rPr>
              <a:t> e</a:t>
            </a:r>
            <a:r>
              <a:rPr lang="uk-UA" sz="1600" dirty="0">
                <a:latin typeface="Aptos" panose="020B0004020202020204" pitchFamily="34" charset="0"/>
                <a:ea typeface="Times New Roman" panose="02020603050405020304" pitchFamily="18" charset="0"/>
                <a:cs typeface="Times New Roman" panose="02020603050405020304" pitchFamily="18" charset="0"/>
              </a:rPr>
              <a:t>-</a:t>
            </a:r>
            <a:r>
              <a:rPr lang="en-US" sz="1600" dirty="0">
                <a:latin typeface="Aptos" panose="020B0004020202020204" pitchFamily="34" charset="0"/>
                <a:ea typeface="Times New Roman" panose="02020603050405020304" pitchFamily="18" charset="0"/>
                <a:cs typeface="Times New Roman" panose="02020603050405020304" pitchFamily="18" charset="0"/>
              </a:rPr>
              <a:t>mail</a:t>
            </a:r>
            <a:r>
              <a:rPr lang="uk-UA" sz="1600" dirty="0">
                <a:latin typeface="Aptos" panose="020B0004020202020204" pitchFamily="34" charset="0"/>
                <a:ea typeface="Times New Roman" panose="02020603050405020304" pitchFamily="18" charset="0"/>
                <a:cs typeface="Times New Roman" panose="02020603050405020304" pitchFamily="18" charset="0"/>
              </a:rPr>
              <a:t>: </a:t>
            </a:r>
            <a:r>
              <a:rPr lang="uk-UA" sz="1400" u="sng" dirty="0">
                <a:hlinkClick r:id="rId4">
                  <a:extLst>
                    <a:ext uri="{A12FA001-AC4F-418D-AE19-62706E023703}">
                      <ahyp:hlinkClr xmlns:ahyp="http://schemas.microsoft.com/office/drawing/2018/hyperlinkcolor" val="tx"/>
                    </a:ext>
                  </a:extLst>
                </a:hlinkClick>
              </a:rPr>
              <a:t>hasso_v@365.dnu.edu.ua </a:t>
            </a:r>
            <a:endParaRPr lang="uk-UA" sz="1400" u="sng" dirty="0"/>
          </a:p>
          <a:p>
            <a:pPr>
              <a:lnSpc>
                <a:spcPct val="115000"/>
              </a:lnSpc>
              <a:spcAft>
                <a:spcPts val="1000"/>
              </a:spcAft>
              <a:buNone/>
            </a:pP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Мови: </a:t>
            </a:r>
            <a:br>
              <a:rPr lang="ru-RU" sz="1600" dirty="0">
                <a:effectLst/>
                <a:latin typeface="Calibri" panose="020F0502020204030204" pitchFamily="34" charset="0"/>
                <a:ea typeface="Times New Roman" panose="02020603050405020304" pitchFamily="18" charset="0"/>
                <a:cs typeface="Times New Roman" panose="02020603050405020304" pitchFamily="18" charset="0"/>
              </a:rPr>
            </a:b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Українська, англійська</a:t>
            </a:r>
            <a:endParaRPr lang="ru-RU" sz="1600" dirty="0"/>
          </a:p>
        </p:txBody>
      </p:sp>
      <p:pic>
        <p:nvPicPr>
          <p:cNvPr id="5" name="Рисунок 4">
            <a:extLst>
              <a:ext uri="{FF2B5EF4-FFF2-40B4-BE49-F238E27FC236}">
                <a16:creationId xmlns:a16="http://schemas.microsoft.com/office/drawing/2014/main" id="{871C07A1-5A01-6943-66A4-3EDE904CF905}"/>
              </a:ext>
            </a:extLst>
          </p:cNvPr>
          <p:cNvPicPr>
            <a:picLocks noChangeAspect="1"/>
          </p:cNvPicPr>
          <p:nvPr/>
        </p:nvPicPr>
        <p:blipFill>
          <a:blip r:embed="rId5"/>
          <a:stretch>
            <a:fillRect/>
          </a:stretch>
        </p:blipFill>
        <p:spPr>
          <a:xfrm>
            <a:off x="9450025" y="2078961"/>
            <a:ext cx="1711269" cy="2581530"/>
          </a:xfrm>
          <a:prstGeom prst="rect">
            <a:avLst/>
          </a:prstGeom>
        </p:spPr>
      </p:pic>
    </p:spTree>
    <p:extLst>
      <p:ext uri="{BB962C8B-B14F-4D97-AF65-F5344CB8AC3E}">
        <p14:creationId xmlns:p14="http://schemas.microsoft.com/office/powerpoint/2010/main" val="3875495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42241-96C9-3123-E76A-DCC580823B1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4806A4-B3B4-06DD-9C93-6DD47FE05D7A}"/>
              </a:ext>
            </a:extLst>
          </p:cNvPr>
          <p:cNvSpPr>
            <a:spLocks noGrp="1"/>
          </p:cNvSpPr>
          <p:nvPr>
            <p:ph type="title"/>
          </p:nvPr>
        </p:nvSpPr>
        <p:spPr>
          <a:xfrm>
            <a:off x="684212" y="2197510"/>
            <a:ext cx="8534400" cy="3796889"/>
          </a:xfrm>
        </p:spPr>
        <p:txBody>
          <a:bodyPr>
            <a:noAutofit/>
          </a:bodyPr>
          <a:lstStyle/>
          <a:p>
            <a:pPr>
              <a:lnSpc>
                <a:spcPct val="115000"/>
              </a:lnSpc>
              <a:spcAft>
                <a:spcPts val="1000"/>
              </a:spcAft>
            </a:pPr>
            <a:r>
              <a:rPr lang="ru-RU" sz="1400" dirty="0">
                <a:latin typeface="Aptos" panose="020B0004020202020204" pitchFamily="34" charset="0"/>
              </a:rPr>
              <a:t>ПОТЕНЦІЙНИЙ НАУКОВИЙ КЕРІВНИК АСПІРАНТА</a:t>
            </a:r>
            <a:br>
              <a:rPr lang="ru-RU" sz="1400" dirty="0">
                <a:latin typeface="Aptos" panose="020B0004020202020204" pitchFamily="34" charset="0"/>
              </a:rPr>
            </a:br>
            <a:br>
              <a:rPr lang="ru-RU" sz="1800" dirty="0">
                <a:latin typeface="Aptos" panose="020B0004020202020204" pitchFamily="34" charset="0"/>
              </a:rPr>
            </a:br>
            <a:r>
              <a:rPr lang="uk-UA" sz="1800" dirty="0">
                <a:latin typeface="Aptos" panose="020B0004020202020204" pitchFamily="34" charset="0"/>
              </a:rPr>
              <a:t>Єсіпова </a:t>
            </a:r>
            <a:r>
              <a:rPr lang="uk-UA" sz="1800" dirty="0" err="1">
                <a:latin typeface="Aptos" panose="020B0004020202020204" pitchFamily="34" charset="0"/>
              </a:rPr>
              <a:t>наталія</a:t>
            </a:r>
            <a:r>
              <a:rPr lang="uk-UA" sz="1800" dirty="0">
                <a:latin typeface="Aptos" panose="020B0004020202020204" pitchFamily="34" charset="0"/>
              </a:rPr>
              <a:t> </a:t>
            </a:r>
            <a:r>
              <a:rPr lang="uk-UA" sz="1800" dirty="0" err="1">
                <a:latin typeface="Aptos" panose="020B0004020202020204" pitchFamily="34" charset="0"/>
              </a:rPr>
              <a:t>борисівна</a:t>
            </a:r>
            <a:br>
              <a:rPr lang="ru-RU" sz="1800" dirty="0">
                <a:latin typeface="Aptos" panose="020B0004020202020204" pitchFamily="34" charset="0"/>
              </a:rPr>
            </a:br>
            <a:br>
              <a:rPr lang="ru-RU" sz="1800" kern="100" dirty="0">
                <a:latin typeface="Aptos" panose="020B0004020202020204" pitchFamily="34" charset="0"/>
                <a:ea typeface="Aptos" panose="020B0004020202020204" pitchFamily="34" charset="0"/>
                <a:cs typeface="Times New Roman" panose="02020603050405020304" pitchFamily="18" charset="0"/>
              </a:rPr>
            </a:br>
            <a:r>
              <a:rPr lang="uk-UA" sz="1800" kern="100" dirty="0">
                <a:latin typeface="Aptos" panose="020B0004020202020204" pitchFamily="34" charset="0"/>
                <a:ea typeface="Aptos" panose="020B0004020202020204" pitchFamily="34" charset="0"/>
                <a:cs typeface="Times New Roman" panose="02020603050405020304" pitchFamily="18" charset="0"/>
              </a:rPr>
              <a:t> </a:t>
            </a:r>
            <a:br>
              <a:rPr lang="ru-RU" sz="18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СТУПІНЬ / ЗВАННЯ / ПОСАДА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кандидат біологічних наук, доцент, в.о. завідувачки кафедри загальної біології та водних біоресурсів</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СФЕРА НАУКОВИХ ІНТЕРЕСІВ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err="1">
                <a:latin typeface="Aptos" panose="020B0004020202020204" pitchFamily="34" charset="0"/>
                <a:ea typeface="Aptos" panose="020B0004020202020204" pitchFamily="34" charset="0"/>
                <a:cs typeface="Times New Roman" panose="02020603050405020304" pitchFamily="18" charset="0"/>
              </a:rPr>
              <a:t>іхтіопатологія</a:t>
            </a:r>
            <a:r>
              <a:rPr lang="uk-UA" sz="1400" kern="100" dirty="0">
                <a:latin typeface="Aptos" panose="020B0004020202020204" pitchFamily="34" charset="0"/>
                <a:ea typeface="Aptos" panose="020B0004020202020204" pitchFamily="34" charset="0"/>
                <a:cs typeface="Times New Roman" panose="02020603050405020304" pitchFamily="18" charset="0"/>
              </a:rPr>
              <a:t>, паразитологія, фізіологія та біохімія </a:t>
            </a:r>
            <a:r>
              <a:rPr lang="uk-UA" sz="1400" kern="100" dirty="0" err="1">
                <a:latin typeface="Aptos" panose="020B0004020202020204" pitchFamily="34" charset="0"/>
                <a:ea typeface="Aptos" panose="020B0004020202020204" pitchFamily="34" charset="0"/>
                <a:cs typeface="Times New Roman" panose="02020603050405020304" pitchFamily="18" charset="0"/>
              </a:rPr>
              <a:t>гідробіонтів</a:t>
            </a:r>
            <a:r>
              <a:rPr lang="uk-UA" sz="1400" kern="100" dirty="0">
                <a:latin typeface="Aptos" panose="020B0004020202020204" pitchFamily="34" charset="0"/>
                <a:ea typeface="Aptos" panose="020B0004020202020204" pitchFamily="34" charset="0"/>
                <a:cs typeface="Times New Roman" panose="02020603050405020304" pitchFamily="18" charset="0"/>
              </a:rPr>
              <a:t>, аквакультура</a:t>
            </a:r>
            <a:br>
              <a:rPr lang="uk-UA" sz="1400" kern="100" dirty="0">
                <a:latin typeface="Aptos" panose="020B0004020202020204" pitchFamily="34" charset="0"/>
                <a:ea typeface="Aptos" panose="020B0004020202020204" pitchFamily="34" charset="0"/>
                <a:cs typeface="Times New Roman" panose="02020603050405020304" pitchFamily="18" charset="0"/>
              </a:rPr>
            </a:br>
            <a:br>
              <a:rPr lang="uk-UA"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Офіційна </a:t>
            </a:r>
            <a:r>
              <a:rPr lang="uk-UA" sz="1400" kern="100" dirty="0" err="1">
                <a:latin typeface="Aptos" panose="020B0004020202020204" pitchFamily="34" charset="0"/>
                <a:ea typeface="Aptos" panose="020B0004020202020204" pitchFamily="34" charset="0"/>
                <a:cs typeface="Times New Roman" panose="02020603050405020304" pitchFamily="18" charset="0"/>
              </a:rPr>
              <a:t>вебсторінка</a:t>
            </a:r>
            <a:r>
              <a:rPr lang="uk-UA" sz="1400" kern="100" dirty="0">
                <a:latin typeface="Aptos" panose="020B0004020202020204" pitchFamily="34" charset="0"/>
                <a:ea typeface="Aptos" panose="020B0004020202020204" pitchFamily="34" charset="0"/>
                <a:cs typeface="Times New Roman" panose="02020603050405020304" pitchFamily="18" charset="0"/>
              </a:rPr>
              <a:t>: </a:t>
            </a:r>
            <a:r>
              <a:rPr lang="en-US" sz="1400" u="sng" kern="100" dirty="0">
                <a:latin typeface="Aptos" panose="020B0004020202020204" pitchFamily="34" charset="0"/>
                <a:ea typeface="Aptos" panose="020B0004020202020204" pitchFamily="34" charset="0"/>
                <a:cs typeface="Times New Roman" panose="02020603050405020304" pitchFamily="18" charset="0"/>
              </a:rPr>
              <a:t>https://www.sites.google.com/view/kaf-zagal-biology/</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ORCID: </a:t>
            </a:r>
            <a:r>
              <a:rPr lang="ru-RU" sz="1400" u="sng" dirty="0">
                <a:latin typeface="Aptos" panose="020B0004020202020204" pitchFamily="34" charset="0"/>
                <a:ea typeface="Calibri" panose="020F0502020204030204" pitchFamily="34" charset="0"/>
                <a:cs typeface="Times New Roman" panose="02020603050405020304" pitchFamily="18" charset="0"/>
              </a:rPr>
              <a:t> 0000-0003-1924-2547</a:t>
            </a:r>
            <a:br>
              <a:rPr lang="ru-RU" sz="1400" kern="100" dirty="0">
                <a:latin typeface="Aptos" panose="020B0004020202020204" pitchFamily="34" charset="0"/>
                <a:ea typeface="Aptos" panose="020B0004020202020204" pitchFamily="34" charset="0"/>
                <a:cs typeface="Times New Roman" panose="02020603050405020304" pitchFamily="18" charset="0"/>
              </a:rPr>
            </a:br>
            <a:endParaRPr lang="ru-RU" sz="1400" dirty="0">
              <a:solidFill>
                <a:schemeClr val="bg1"/>
              </a:solidFill>
              <a:latin typeface="Aptos" panose="020B0004020202020204" pitchFamily="34" charset="0"/>
            </a:endParaRPr>
          </a:p>
        </p:txBody>
      </p:sp>
      <p:sp>
        <p:nvSpPr>
          <p:cNvPr id="3" name="Объект 2">
            <a:extLst>
              <a:ext uri="{FF2B5EF4-FFF2-40B4-BE49-F238E27FC236}">
                <a16:creationId xmlns:a16="http://schemas.microsoft.com/office/drawing/2014/main" id="{6BCF05F2-D9F6-5683-34A3-395C34FA0C1F}"/>
              </a:ext>
            </a:extLst>
          </p:cNvPr>
          <p:cNvSpPr>
            <a:spLocks noGrp="1"/>
          </p:cNvSpPr>
          <p:nvPr>
            <p:ph idx="1"/>
          </p:nvPr>
        </p:nvSpPr>
        <p:spPr>
          <a:xfrm>
            <a:off x="549443" y="235953"/>
            <a:ext cx="9641304" cy="1255294"/>
          </a:xfrm>
        </p:spPr>
        <p:txBody>
          <a:bodyPr>
            <a:normAutofit fontScale="62500" lnSpcReduction="20000"/>
          </a:bodyPr>
          <a:lstStyle/>
          <a:p>
            <a:pPr marL="0" indent="0" algn="ctr">
              <a:buNone/>
            </a:pPr>
            <a:r>
              <a:rPr lang="uk-UA" sz="4000" dirty="0"/>
              <a:t>Дніпровський національний університет імені Олеся Гончара</a:t>
            </a:r>
          </a:p>
          <a:p>
            <a:pPr marL="0" indent="0" algn="ctr">
              <a:buNone/>
            </a:pPr>
            <a:r>
              <a:rPr lang="uk-UA" sz="3400" dirty="0"/>
              <a:t>Біолого-екологічний факультет</a:t>
            </a:r>
          </a:p>
          <a:p>
            <a:pPr marL="0" indent="0" algn="ctr">
              <a:buNone/>
            </a:pPr>
            <a:endParaRPr lang="ru-RU" sz="4000" dirty="0"/>
          </a:p>
        </p:txBody>
      </p:sp>
      <p:pic>
        <p:nvPicPr>
          <p:cNvPr id="1026" name="Picture 2" descr="Дніпровський національний університет імені Олеся Гончара">
            <a:extLst>
              <a:ext uri="{FF2B5EF4-FFF2-40B4-BE49-F238E27FC236}">
                <a16:creationId xmlns:a16="http://schemas.microsoft.com/office/drawing/2014/main" id="{9DB83A67-F84C-E9AD-7D17-BB4702DEA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0747" y="-1"/>
            <a:ext cx="1941095" cy="1941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4AA20EE-C5AC-149C-1095-F63B2A6BEBBD}"/>
              </a:ext>
            </a:extLst>
          </p:cNvPr>
          <p:cNvSpPr txBox="1"/>
          <p:nvPr/>
        </p:nvSpPr>
        <p:spPr>
          <a:xfrm>
            <a:off x="9172073" y="4916907"/>
            <a:ext cx="2959769" cy="1294585"/>
          </a:xfrm>
          <a:prstGeom prst="rect">
            <a:avLst/>
          </a:prstGeom>
          <a:noFill/>
        </p:spPr>
        <p:txBody>
          <a:bodyPr wrap="square" rtlCol="0">
            <a:spAutoFit/>
          </a:bodyPr>
          <a:lstStyle/>
          <a:p>
            <a:pPr>
              <a:lnSpc>
                <a:spcPct val="115000"/>
              </a:lnSpc>
              <a:spcAft>
                <a:spcPts val="1000"/>
              </a:spcAft>
              <a:buNone/>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latin typeface="Aptos" panose="020B0004020202020204" pitchFamily="34" charset="0"/>
                <a:ea typeface="Times New Roman" panose="02020603050405020304" pitchFamily="18" charset="0"/>
                <a:cs typeface="Times New Roman" panose="02020603050405020304" pitchFamily="18" charset="0"/>
              </a:rPr>
              <a:t> e</a:t>
            </a:r>
            <a:r>
              <a:rPr lang="uk-UA" sz="1600" dirty="0">
                <a:latin typeface="Aptos" panose="020B0004020202020204" pitchFamily="34" charset="0"/>
                <a:ea typeface="Times New Roman" panose="02020603050405020304" pitchFamily="18" charset="0"/>
                <a:cs typeface="Times New Roman" panose="02020603050405020304" pitchFamily="18" charset="0"/>
              </a:rPr>
              <a:t>-</a:t>
            </a:r>
            <a:r>
              <a:rPr lang="en-US" sz="1600" dirty="0">
                <a:latin typeface="Aptos" panose="020B0004020202020204" pitchFamily="34" charset="0"/>
                <a:ea typeface="Times New Roman" panose="02020603050405020304" pitchFamily="18" charset="0"/>
                <a:cs typeface="Times New Roman" panose="02020603050405020304" pitchFamily="18" charset="0"/>
              </a:rPr>
              <a:t>mail</a:t>
            </a:r>
            <a:r>
              <a:rPr lang="uk-UA" sz="1600" dirty="0">
                <a:latin typeface="Aptos" panose="020B0004020202020204" pitchFamily="34" charset="0"/>
                <a:ea typeface="Times New Roman" panose="02020603050405020304" pitchFamily="18" charset="0"/>
                <a:cs typeface="Times New Roman" panose="02020603050405020304" pitchFamily="18" charset="0"/>
              </a:rPr>
              <a:t>: </a:t>
            </a:r>
            <a:r>
              <a:rPr lang="en-US" sz="1400" dirty="0">
                <a:latin typeface="Aptos" panose="020B0004020202020204" pitchFamily="34" charset="0"/>
                <a:ea typeface="Times New Roman" panose="02020603050405020304" pitchFamily="18" charset="0"/>
                <a:cs typeface="Times New Roman" panose="02020603050405020304" pitchFamily="18" charset="0"/>
              </a:rPr>
              <a:t>yesipova.natalia@gmail.com</a:t>
            </a:r>
            <a:endParaRPr lang="uk-UA" sz="1400" u="sng" dirty="0"/>
          </a:p>
          <a:p>
            <a:pPr>
              <a:lnSpc>
                <a:spcPct val="115000"/>
              </a:lnSpc>
              <a:spcAft>
                <a:spcPts val="1000"/>
              </a:spcAft>
              <a:buNone/>
            </a:pP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Мови: </a:t>
            </a:r>
            <a:br>
              <a:rPr lang="ru-RU" sz="1600" dirty="0">
                <a:effectLst/>
                <a:latin typeface="Calibri" panose="020F0502020204030204" pitchFamily="34" charset="0"/>
                <a:ea typeface="Times New Roman" panose="02020603050405020304" pitchFamily="18" charset="0"/>
                <a:cs typeface="Times New Roman" panose="02020603050405020304" pitchFamily="18" charset="0"/>
              </a:rPr>
            </a:b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Українська, німецька</a:t>
            </a:r>
            <a:endParaRPr lang="ru-RU" sz="1600" dirty="0"/>
          </a:p>
        </p:txBody>
      </p:sp>
      <p:pic>
        <p:nvPicPr>
          <p:cNvPr id="4" name="Рисунок 3">
            <a:extLst>
              <a:ext uri="{FF2B5EF4-FFF2-40B4-BE49-F238E27FC236}">
                <a16:creationId xmlns:a16="http://schemas.microsoft.com/office/drawing/2014/main" id="{7DFFC57A-6B65-A2FC-F905-C4DA3F2EDDF0}"/>
              </a:ext>
            </a:extLst>
          </p:cNvPr>
          <p:cNvPicPr>
            <a:picLocks noChangeAspect="1"/>
          </p:cNvPicPr>
          <p:nvPr/>
        </p:nvPicPr>
        <p:blipFill>
          <a:blip r:embed="rId4"/>
          <a:stretch>
            <a:fillRect/>
          </a:stretch>
        </p:blipFill>
        <p:spPr>
          <a:xfrm>
            <a:off x="9413322" y="2197510"/>
            <a:ext cx="1889924" cy="2231329"/>
          </a:xfrm>
          <a:prstGeom prst="rect">
            <a:avLst/>
          </a:prstGeom>
        </p:spPr>
      </p:pic>
    </p:spTree>
    <p:extLst>
      <p:ext uri="{BB962C8B-B14F-4D97-AF65-F5344CB8AC3E}">
        <p14:creationId xmlns:p14="http://schemas.microsoft.com/office/powerpoint/2010/main" val="2770059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8B41D-C4C8-4860-00CD-2F893A68EA8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968D28-0D03-2B40-EDD3-5F17326AA84B}"/>
              </a:ext>
            </a:extLst>
          </p:cNvPr>
          <p:cNvSpPr>
            <a:spLocks noGrp="1"/>
          </p:cNvSpPr>
          <p:nvPr>
            <p:ph type="title"/>
          </p:nvPr>
        </p:nvSpPr>
        <p:spPr>
          <a:xfrm>
            <a:off x="684212" y="2197510"/>
            <a:ext cx="8534400" cy="3796889"/>
          </a:xfrm>
        </p:spPr>
        <p:txBody>
          <a:bodyPr>
            <a:noAutofit/>
          </a:bodyPr>
          <a:lstStyle/>
          <a:p>
            <a:pPr>
              <a:lnSpc>
                <a:spcPct val="115000"/>
              </a:lnSpc>
              <a:spcAft>
                <a:spcPts val="1000"/>
              </a:spcAft>
            </a:pPr>
            <a:r>
              <a:rPr lang="ru-RU" sz="1400" dirty="0">
                <a:latin typeface="Aptos" panose="020B0004020202020204" pitchFamily="34" charset="0"/>
              </a:rPr>
              <a:t>ПОТЕНЦІЙНИЙ НАУКОВИЙ КЕРІВНИК АСПІРАНТА</a:t>
            </a:r>
            <a:br>
              <a:rPr lang="ru-RU" sz="1400" dirty="0">
                <a:latin typeface="Aptos" panose="020B0004020202020204" pitchFamily="34" charset="0"/>
              </a:rPr>
            </a:br>
            <a:br>
              <a:rPr lang="ru-RU" sz="1800" dirty="0">
                <a:latin typeface="Aptos" panose="020B0004020202020204" pitchFamily="34" charset="0"/>
              </a:rPr>
            </a:br>
            <a:r>
              <a:rPr lang="uk-UA" sz="1800" dirty="0" err="1">
                <a:latin typeface="Aptos" panose="020B0004020202020204" pitchFamily="34" charset="0"/>
              </a:rPr>
              <a:t>дрегваль</a:t>
            </a:r>
            <a:r>
              <a:rPr lang="uk-UA" sz="1800" dirty="0">
                <a:latin typeface="Aptos" panose="020B0004020202020204" pitchFamily="34" charset="0"/>
              </a:rPr>
              <a:t> ігор </a:t>
            </a:r>
            <a:r>
              <a:rPr lang="uk-UA" sz="1800" dirty="0" err="1">
                <a:latin typeface="Aptos" panose="020B0004020202020204" pitchFamily="34" charset="0"/>
              </a:rPr>
              <a:t>володимирович</a:t>
            </a:r>
            <a:br>
              <a:rPr lang="ru-RU" sz="1400" dirty="0">
                <a:latin typeface="Aptos" panose="020B0004020202020204" pitchFamily="34" charset="0"/>
              </a:rPr>
            </a:b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СТУПІНЬ / ЗВАННЯ / ПОСАДА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кандидат біологічних наук, доцент, доцент кафедри загальної біології та водних біоресурсів</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СФЕРА НАУКОВИХ ІНТЕРЕСІВ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фізіологія  </a:t>
            </a:r>
            <a:r>
              <a:rPr lang="uk-UA" sz="1400" kern="100" dirty="0" err="1">
                <a:latin typeface="Aptos" panose="020B0004020202020204" pitchFamily="34" charset="0"/>
                <a:ea typeface="Aptos" panose="020B0004020202020204" pitchFamily="34" charset="0"/>
                <a:cs typeface="Times New Roman" panose="02020603050405020304" pitchFamily="18" charset="0"/>
              </a:rPr>
              <a:t>гідробіонтів</a:t>
            </a:r>
            <a:r>
              <a:rPr lang="uk-UA" sz="1400" kern="100" dirty="0">
                <a:latin typeface="Aptos" panose="020B0004020202020204" pitchFamily="34" charset="0"/>
                <a:ea typeface="Aptos" panose="020B0004020202020204" pitchFamily="34" charset="0"/>
                <a:cs typeface="Times New Roman" panose="02020603050405020304" pitchFamily="18" charset="0"/>
              </a:rPr>
              <a:t>, гематологія, </a:t>
            </a:r>
            <a:r>
              <a:rPr lang="uk-UA" sz="1400" kern="100" dirty="0" err="1">
                <a:latin typeface="Aptos" panose="020B0004020202020204" pitchFamily="34" charset="0"/>
                <a:ea typeface="Aptos" panose="020B0004020202020204" pitchFamily="34" charset="0"/>
                <a:cs typeface="Times New Roman" panose="02020603050405020304" pitchFamily="18" charset="0"/>
              </a:rPr>
              <a:t>біотестування</a:t>
            </a:r>
            <a:r>
              <a:rPr lang="uk-UA" sz="1400" kern="100" dirty="0">
                <a:latin typeface="Aptos" panose="020B0004020202020204" pitchFamily="34" charset="0"/>
                <a:ea typeface="Aptos" panose="020B0004020202020204" pitchFamily="34" charset="0"/>
                <a:cs typeface="Times New Roman" panose="02020603050405020304" pitchFamily="18" charset="0"/>
              </a:rPr>
              <a:t> забруднення водних екосистем</a:t>
            </a:r>
            <a:br>
              <a:rPr lang="uk-UA" sz="1400" kern="100" dirty="0">
                <a:latin typeface="Aptos" panose="020B0004020202020204" pitchFamily="34" charset="0"/>
                <a:ea typeface="Aptos" panose="020B0004020202020204" pitchFamily="34" charset="0"/>
                <a:cs typeface="Times New Roman" panose="02020603050405020304" pitchFamily="18" charset="0"/>
              </a:rPr>
            </a:br>
            <a:br>
              <a:rPr lang="uk-UA"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Офіційна </a:t>
            </a:r>
            <a:r>
              <a:rPr lang="uk-UA" sz="1400" kern="100" dirty="0" err="1">
                <a:latin typeface="Aptos" panose="020B0004020202020204" pitchFamily="34" charset="0"/>
                <a:ea typeface="Aptos" panose="020B0004020202020204" pitchFamily="34" charset="0"/>
                <a:cs typeface="Times New Roman" panose="02020603050405020304" pitchFamily="18" charset="0"/>
              </a:rPr>
              <a:t>вебсторінка</a:t>
            </a:r>
            <a:r>
              <a:rPr lang="uk-UA" sz="1400" kern="100" dirty="0">
                <a:latin typeface="Aptos" panose="020B0004020202020204" pitchFamily="34" charset="0"/>
                <a:ea typeface="Aptos" panose="020B0004020202020204" pitchFamily="34" charset="0"/>
                <a:cs typeface="Times New Roman" panose="02020603050405020304" pitchFamily="18" charset="0"/>
              </a:rPr>
              <a:t>: </a:t>
            </a:r>
            <a:r>
              <a:rPr lang="en-US" sz="1400" u="sng" kern="100" dirty="0">
                <a:latin typeface="Aptos" panose="020B0004020202020204" pitchFamily="34" charset="0"/>
                <a:ea typeface="Aptos" panose="020B0004020202020204" pitchFamily="34" charset="0"/>
                <a:cs typeface="Times New Roman" panose="02020603050405020304" pitchFamily="18" charset="0"/>
              </a:rPr>
              <a:t>https://www.sites.google.com/view/kaf-zagal-biology/</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ORCID: </a:t>
            </a:r>
            <a:r>
              <a:rPr lang="ru-RU" sz="1400" u="sng" dirty="0">
                <a:latin typeface="Aptos" panose="020B0004020202020204" pitchFamily="34" charset="0"/>
                <a:ea typeface="Calibri" panose="020F0502020204030204" pitchFamily="34" charset="0"/>
                <a:cs typeface="Times New Roman" panose="02020603050405020304" pitchFamily="18" charset="0"/>
              </a:rPr>
              <a:t> 0000-0001-6272-2082</a:t>
            </a:r>
            <a:br>
              <a:rPr lang="ru-RU" sz="1400" kern="100" dirty="0">
                <a:latin typeface="Aptos" panose="020B0004020202020204" pitchFamily="34" charset="0"/>
                <a:ea typeface="Aptos" panose="020B0004020202020204" pitchFamily="34" charset="0"/>
                <a:cs typeface="Times New Roman" panose="02020603050405020304" pitchFamily="18" charset="0"/>
              </a:rPr>
            </a:br>
            <a:endParaRPr lang="ru-RU" sz="1400" dirty="0">
              <a:solidFill>
                <a:schemeClr val="bg1"/>
              </a:solidFill>
              <a:latin typeface="Aptos" panose="020B0004020202020204" pitchFamily="34" charset="0"/>
            </a:endParaRPr>
          </a:p>
        </p:txBody>
      </p:sp>
      <p:sp>
        <p:nvSpPr>
          <p:cNvPr id="3" name="Объект 2">
            <a:extLst>
              <a:ext uri="{FF2B5EF4-FFF2-40B4-BE49-F238E27FC236}">
                <a16:creationId xmlns:a16="http://schemas.microsoft.com/office/drawing/2014/main" id="{BF56EB91-33D1-5FE0-40EB-3F3BF99A447C}"/>
              </a:ext>
            </a:extLst>
          </p:cNvPr>
          <p:cNvSpPr>
            <a:spLocks noGrp="1"/>
          </p:cNvSpPr>
          <p:nvPr>
            <p:ph idx="1"/>
          </p:nvPr>
        </p:nvSpPr>
        <p:spPr>
          <a:xfrm>
            <a:off x="549443" y="235953"/>
            <a:ext cx="9641304" cy="1255294"/>
          </a:xfrm>
        </p:spPr>
        <p:txBody>
          <a:bodyPr>
            <a:normAutofit fontScale="62500" lnSpcReduction="20000"/>
          </a:bodyPr>
          <a:lstStyle/>
          <a:p>
            <a:pPr marL="0" indent="0" algn="ctr">
              <a:buNone/>
            </a:pPr>
            <a:r>
              <a:rPr lang="uk-UA" sz="4000" dirty="0"/>
              <a:t>Дніпровський національний університет імені Олеся Гончара</a:t>
            </a:r>
          </a:p>
          <a:p>
            <a:pPr marL="0" indent="0" algn="ctr">
              <a:buNone/>
            </a:pPr>
            <a:r>
              <a:rPr lang="uk-UA" sz="3400" dirty="0"/>
              <a:t>Біолого-екологічний факультет</a:t>
            </a:r>
          </a:p>
          <a:p>
            <a:pPr marL="0" indent="0" algn="ctr">
              <a:buNone/>
            </a:pPr>
            <a:endParaRPr lang="ru-RU" sz="4000" dirty="0"/>
          </a:p>
        </p:txBody>
      </p:sp>
      <p:pic>
        <p:nvPicPr>
          <p:cNvPr id="1026" name="Picture 2" descr="Дніпровський національний університет імені Олеся Гончара">
            <a:extLst>
              <a:ext uri="{FF2B5EF4-FFF2-40B4-BE49-F238E27FC236}">
                <a16:creationId xmlns:a16="http://schemas.microsoft.com/office/drawing/2014/main" id="{566B62A7-603C-E57A-62CA-89D5B3CE4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0747" y="-1"/>
            <a:ext cx="1941095" cy="1941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2883289-59BA-3074-1872-8C4A84167211}"/>
              </a:ext>
            </a:extLst>
          </p:cNvPr>
          <p:cNvSpPr txBox="1"/>
          <p:nvPr/>
        </p:nvSpPr>
        <p:spPr>
          <a:xfrm>
            <a:off x="9172073" y="4916907"/>
            <a:ext cx="2959769" cy="1410066"/>
          </a:xfrm>
          <a:prstGeom prst="rect">
            <a:avLst/>
          </a:prstGeom>
          <a:noFill/>
        </p:spPr>
        <p:txBody>
          <a:bodyPr wrap="square" rtlCol="0">
            <a:spAutoFit/>
          </a:bodyPr>
          <a:lstStyle/>
          <a:p>
            <a:pPr>
              <a:lnSpc>
                <a:spcPct val="115000"/>
              </a:lnSpc>
              <a:spcAft>
                <a:spcPts val="100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latin typeface="Aptos" panose="020B0004020202020204" pitchFamily="34" charset="0"/>
                <a:ea typeface="Times New Roman" panose="02020603050405020304" pitchFamily="18" charset="0"/>
                <a:cs typeface="Times New Roman" panose="02020603050405020304" pitchFamily="18" charset="0"/>
              </a:rPr>
              <a:t>e</a:t>
            </a:r>
            <a:r>
              <a:rPr lang="uk-UA" sz="1600" dirty="0">
                <a:latin typeface="Aptos" panose="020B0004020202020204" pitchFamily="34" charset="0"/>
                <a:ea typeface="Times New Roman" panose="02020603050405020304" pitchFamily="18" charset="0"/>
                <a:cs typeface="Times New Roman" panose="02020603050405020304" pitchFamily="18" charset="0"/>
              </a:rPr>
              <a:t>-</a:t>
            </a:r>
            <a:r>
              <a:rPr lang="en-US" sz="1600" dirty="0">
                <a:latin typeface="Aptos" panose="020B0004020202020204" pitchFamily="34" charset="0"/>
                <a:ea typeface="Times New Roman" panose="02020603050405020304" pitchFamily="18" charset="0"/>
                <a:cs typeface="Times New Roman" panose="02020603050405020304" pitchFamily="18" charset="0"/>
              </a:rPr>
              <a:t>mail</a:t>
            </a:r>
            <a:r>
              <a:rPr lang="uk-UA" sz="1600" dirty="0">
                <a:latin typeface="Aptos" panose="020B0004020202020204" pitchFamily="34" charset="0"/>
                <a:ea typeface="Times New Roman" panose="02020603050405020304" pitchFamily="18" charset="0"/>
                <a:cs typeface="Times New Roman" panose="02020603050405020304" pitchFamily="18" charset="0"/>
              </a:rPr>
              <a:t>: </a:t>
            </a:r>
            <a:r>
              <a:rPr lang="uk-UA" sz="1600" u="sng" dirty="0">
                <a:hlinkClick r:id="rId4">
                  <a:extLst>
                    <a:ext uri="{A12FA001-AC4F-418D-AE19-62706E023703}">
                      <ahyp:hlinkClr xmlns:ahyp="http://schemas.microsoft.com/office/drawing/2018/hyperlinkcolor" val="tx"/>
                    </a:ext>
                  </a:extLst>
                </a:hlinkClick>
              </a:rPr>
              <a:t>dregval_i@365.dnu.edu.ua</a:t>
            </a:r>
            <a:r>
              <a:rPr lang="en-US" sz="1600" dirty="0"/>
              <a:t> </a:t>
            </a:r>
            <a:endParaRPr lang="ru-RU" sz="16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1000"/>
              </a:spcAft>
              <a:buNone/>
            </a:pPr>
            <a:r>
              <a:rPr lang="uk-UA" sz="1600" dirty="0">
                <a:latin typeface="Aptos" panose="020B0004020202020204" pitchFamily="34" charset="0"/>
                <a:ea typeface="Times New Roman" panose="02020603050405020304" pitchFamily="18" charset="0"/>
                <a:cs typeface="Times New Roman" panose="02020603050405020304" pitchFamily="18" charset="0"/>
              </a:rPr>
              <a:t>Мови: </a:t>
            </a:r>
            <a:br>
              <a:rPr lang="ru-RU" sz="1600" dirty="0">
                <a:latin typeface="Aptos" panose="020B0004020202020204" pitchFamily="34" charset="0"/>
                <a:ea typeface="Times New Roman" panose="02020603050405020304" pitchFamily="18" charset="0"/>
                <a:cs typeface="Times New Roman" panose="02020603050405020304" pitchFamily="18" charset="0"/>
              </a:rPr>
            </a:br>
            <a:r>
              <a:rPr lang="uk-UA" sz="1600" dirty="0">
                <a:latin typeface="Aptos" panose="020B0004020202020204" pitchFamily="34" charset="0"/>
                <a:ea typeface="Times New Roman" panose="02020603050405020304" pitchFamily="18" charset="0"/>
                <a:cs typeface="Times New Roman" panose="02020603050405020304" pitchFamily="18" charset="0"/>
              </a:rPr>
              <a:t>Українська, англійська</a:t>
            </a:r>
            <a:r>
              <a:rPr lang="en-US" sz="1600" dirty="0">
                <a:latin typeface="Aptos" panose="020B0004020202020204" pitchFamily="34" charset="0"/>
                <a:ea typeface="Times New Roman" panose="02020603050405020304" pitchFamily="18" charset="0"/>
                <a:cs typeface="Times New Roman" panose="02020603050405020304" pitchFamily="18" charset="0"/>
              </a:rPr>
              <a:t> </a:t>
            </a:r>
            <a:endParaRPr lang="ru-RU" sz="1600" dirty="0">
              <a:latin typeface="Aptos" panose="020B0004020202020204" pitchFamily="34" charset="0"/>
            </a:endParaRPr>
          </a:p>
        </p:txBody>
      </p:sp>
    </p:spTree>
    <p:extLst>
      <p:ext uri="{BB962C8B-B14F-4D97-AF65-F5344CB8AC3E}">
        <p14:creationId xmlns:p14="http://schemas.microsoft.com/office/powerpoint/2010/main" val="51285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A38D0-0008-A0FA-B198-20ABD78B5C9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22C07A-BAFE-7033-EDED-AB6D4AF1DED9}"/>
              </a:ext>
            </a:extLst>
          </p:cNvPr>
          <p:cNvSpPr>
            <a:spLocks noGrp="1"/>
          </p:cNvSpPr>
          <p:nvPr>
            <p:ph type="title"/>
          </p:nvPr>
        </p:nvSpPr>
        <p:spPr>
          <a:xfrm>
            <a:off x="684212" y="2197510"/>
            <a:ext cx="8534400" cy="3796889"/>
          </a:xfrm>
        </p:spPr>
        <p:txBody>
          <a:bodyPr>
            <a:noAutofit/>
          </a:bodyPr>
          <a:lstStyle/>
          <a:p>
            <a:pPr>
              <a:lnSpc>
                <a:spcPct val="115000"/>
              </a:lnSpc>
              <a:spcAft>
                <a:spcPts val="1000"/>
              </a:spcAft>
            </a:pPr>
            <a:r>
              <a:rPr lang="ru-RU" sz="1400" dirty="0">
                <a:latin typeface="Aptos" panose="020B0004020202020204" pitchFamily="34" charset="0"/>
              </a:rPr>
              <a:t>ПОТЕНЦІЙНИЙ НАУКОВИЙ КЕРІВНИК АСПІРАНТА</a:t>
            </a:r>
            <a:br>
              <a:rPr lang="ru-RU" sz="1400" dirty="0">
                <a:latin typeface="Aptos" panose="020B0004020202020204" pitchFamily="34" charset="0"/>
              </a:rPr>
            </a:br>
            <a:br>
              <a:rPr lang="ru-RU" sz="1800" dirty="0">
                <a:latin typeface="Aptos" panose="020B0004020202020204" pitchFamily="34" charset="0"/>
              </a:rPr>
            </a:br>
            <a:r>
              <a:rPr lang="uk-UA" sz="1800" dirty="0" err="1">
                <a:latin typeface="Aptos" panose="020B0004020202020204" pitchFamily="34" charset="0"/>
              </a:rPr>
              <a:t>хромих</a:t>
            </a:r>
            <a:r>
              <a:rPr lang="uk-UA" sz="1800" dirty="0">
                <a:latin typeface="Aptos" panose="020B0004020202020204" pitchFamily="34" charset="0"/>
              </a:rPr>
              <a:t> </a:t>
            </a:r>
            <a:r>
              <a:rPr lang="uk-UA" sz="1800" dirty="0" err="1">
                <a:latin typeface="Aptos" panose="020B0004020202020204" pitchFamily="34" charset="0"/>
              </a:rPr>
              <a:t>ніна</a:t>
            </a:r>
            <a:r>
              <a:rPr lang="uk-UA" sz="1800" dirty="0">
                <a:latin typeface="Aptos" panose="020B0004020202020204" pitchFamily="34" charset="0"/>
              </a:rPr>
              <a:t> </a:t>
            </a:r>
            <a:r>
              <a:rPr lang="uk-UA" sz="1800" dirty="0" err="1">
                <a:latin typeface="Aptos" panose="020B0004020202020204" pitchFamily="34" charset="0"/>
              </a:rPr>
              <a:t>олександрівна</a:t>
            </a:r>
            <a:br>
              <a:rPr lang="ru-RU" sz="1400" dirty="0">
                <a:latin typeface="Aptos" panose="020B0004020202020204" pitchFamily="34" charset="0"/>
              </a:rPr>
            </a:b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СТУПІНЬ / ЗВАННЯ / ПОСАДА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кандидат біологічних наук, старший дослідник, доцент кафедри загальної біології та водних біоресурсів</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СФЕРА НАУКОВИХ ІНТЕРЕСІВ </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фізіологія та біохімія рослин, фізіологія та біохімія </a:t>
            </a:r>
            <a:r>
              <a:rPr lang="uk-UA" sz="1400" kern="100" dirty="0" err="1">
                <a:latin typeface="Aptos" panose="020B0004020202020204" pitchFamily="34" charset="0"/>
                <a:ea typeface="Aptos" panose="020B0004020202020204" pitchFamily="34" charset="0"/>
                <a:cs typeface="Times New Roman" panose="02020603050405020304" pitchFamily="18" charset="0"/>
              </a:rPr>
              <a:t>гідробіонтів</a:t>
            </a:r>
            <a:r>
              <a:rPr lang="uk-UA" sz="1400" kern="100" dirty="0">
                <a:latin typeface="Aptos" panose="020B0004020202020204" pitchFamily="34" charset="0"/>
                <a:ea typeface="Aptos" panose="020B0004020202020204" pitchFamily="34" charset="0"/>
                <a:cs typeface="Times New Roman" panose="02020603050405020304" pitchFamily="18" charset="0"/>
              </a:rPr>
              <a:t>, рослинні біологічно активні речовини</a:t>
            </a:r>
            <a:br>
              <a:rPr lang="uk-UA" sz="1400" kern="100" dirty="0">
                <a:latin typeface="Aptos" panose="020B0004020202020204" pitchFamily="34" charset="0"/>
                <a:ea typeface="Aptos" panose="020B0004020202020204" pitchFamily="34" charset="0"/>
                <a:cs typeface="Times New Roman" panose="02020603050405020304" pitchFamily="18" charset="0"/>
              </a:rPr>
            </a:br>
            <a:br>
              <a:rPr lang="uk-UA"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Офіційна </a:t>
            </a:r>
            <a:r>
              <a:rPr lang="uk-UA" sz="1400" kern="100" dirty="0" err="1">
                <a:latin typeface="Aptos" panose="020B0004020202020204" pitchFamily="34" charset="0"/>
                <a:ea typeface="Aptos" panose="020B0004020202020204" pitchFamily="34" charset="0"/>
                <a:cs typeface="Times New Roman" panose="02020603050405020304" pitchFamily="18" charset="0"/>
              </a:rPr>
              <a:t>вебсторінка</a:t>
            </a:r>
            <a:r>
              <a:rPr lang="uk-UA" sz="1400" kern="100" dirty="0">
                <a:latin typeface="Aptos" panose="020B0004020202020204" pitchFamily="34" charset="0"/>
                <a:ea typeface="Aptos" panose="020B0004020202020204" pitchFamily="34" charset="0"/>
                <a:cs typeface="Times New Roman" panose="02020603050405020304" pitchFamily="18" charset="0"/>
              </a:rPr>
              <a:t>: </a:t>
            </a:r>
            <a:r>
              <a:rPr lang="en-US" sz="1400" u="sng" kern="100" dirty="0">
                <a:latin typeface="Aptos" panose="020B0004020202020204" pitchFamily="34" charset="0"/>
                <a:ea typeface="Aptos" panose="020B0004020202020204" pitchFamily="34" charset="0"/>
                <a:cs typeface="Times New Roman" panose="02020603050405020304" pitchFamily="18" charset="0"/>
              </a:rPr>
              <a:t>https://www.sites.google.com/view/kaf-zagal-biology/</a:t>
            </a:r>
            <a:br>
              <a:rPr lang="ru-RU" sz="1400" kern="100" dirty="0">
                <a:latin typeface="Aptos" panose="020B0004020202020204" pitchFamily="34" charset="0"/>
                <a:ea typeface="Aptos" panose="020B0004020202020204" pitchFamily="34" charset="0"/>
                <a:cs typeface="Times New Roman" panose="02020603050405020304" pitchFamily="18" charset="0"/>
              </a:rPr>
            </a:br>
            <a:r>
              <a:rPr lang="uk-UA" sz="1400" kern="100" dirty="0">
                <a:latin typeface="Aptos" panose="020B0004020202020204" pitchFamily="34" charset="0"/>
                <a:ea typeface="Aptos" panose="020B0004020202020204" pitchFamily="34" charset="0"/>
                <a:cs typeface="Times New Roman" panose="02020603050405020304" pitchFamily="18" charset="0"/>
              </a:rPr>
              <a:t>ORCID: </a:t>
            </a:r>
            <a:r>
              <a:rPr lang="ru-RU" sz="1400" u="sng" dirty="0">
                <a:latin typeface="Aptos" panose="020B0004020202020204" pitchFamily="34" charset="0"/>
                <a:ea typeface="Calibri" panose="020F0502020204030204" pitchFamily="34" charset="0"/>
                <a:cs typeface="Times New Roman" panose="02020603050405020304" pitchFamily="18" charset="0"/>
              </a:rPr>
              <a:t> 0000-0003-3543-352Х</a:t>
            </a:r>
            <a:br>
              <a:rPr lang="ru-RU" sz="1400" kern="100" dirty="0">
                <a:latin typeface="Aptos" panose="020B0004020202020204" pitchFamily="34" charset="0"/>
                <a:ea typeface="Aptos" panose="020B0004020202020204" pitchFamily="34" charset="0"/>
                <a:cs typeface="Times New Roman" panose="02020603050405020304" pitchFamily="18" charset="0"/>
              </a:rPr>
            </a:br>
            <a:endParaRPr lang="ru-RU" sz="1400" dirty="0">
              <a:solidFill>
                <a:schemeClr val="bg1"/>
              </a:solidFill>
              <a:latin typeface="Aptos" panose="020B0004020202020204" pitchFamily="34" charset="0"/>
            </a:endParaRPr>
          </a:p>
        </p:txBody>
      </p:sp>
      <p:sp>
        <p:nvSpPr>
          <p:cNvPr id="3" name="Объект 2">
            <a:extLst>
              <a:ext uri="{FF2B5EF4-FFF2-40B4-BE49-F238E27FC236}">
                <a16:creationId xmlns:a16="http://schemas.microsoft.com/office/drawing/2014/main" id="{638CB529-EC1F-1E7B-2727-342CF7ACB33C}"/>
              </a:ext>
            </a:extLst>
          </p:cNvPr>
          <p:cNvSpPr>
            <a:spLocks noGrp="1"/>
          </p:cNvSpPr>
          <p:nvPr>
            <p:ph idx="1"/>
          </p:nvPr>
        </p:nvSpPr>
        <p:spPr>
          <a:xfrm>
            <a:off x="549443" y="235953"/>
            <a:ext cx="9641304" cy="1255294"/>
          </a:xfrm>
        </p:spPr>
        <p:txBody>
          <a:bodyPr>
            <a:normAutofit fontScale="62500" lnSpcReduction="20000"/>
          </a:bodyPr>
          <a:lstStyle/>
          <a:p>
            <a:pPr marL="0" indent="0" algn="ctr">
              <a:buNone/>
            </a:pPr>
            <a:r>
              <a:rPr lang="uk-UA" sz="4000" dirty="0"/>
              <a:t>Дніпровський національний університет імені Олеся Гончара</a:t>
            </a:r>
          </a:p>
          <a:p>
            <a:pPr marL="0" indent="0" algn="ctr">
              <a:buNone/>
            </a:pPr>
            <a:r>
              <a:rPr lang="uk-UA" sz="3400" dirty="0"/>
              <a:t>Біолого-екологічний факультет</a:t>
            </a:r>
          </a:p>
          <a:p>
            <a:pPr marL="0" indent="0" algn="ctr">
              <a:buNone/>
            </a:pPr>
            <a:endParaRPr lang="ru-RU" sz="4000" dirty="0"/>
          </a:p>
        </p:txBody>
      </p:sp>
      <p:pic>
        <p:nvPicPr>
          <p:cNvPr id="1026" name="Picture 2" descr="Дніпровський національний університет імені Олеся Гончара">
            <a:extLst>
              <a:ext uri="{FF2B5EF4-FFF2-40B4-BE49-F238E27FC236}">
                <a16:creationId xmlns:a16="http://schemas.microsoft.com/office/drawing/2014/main" id="{F4C4AD82-2507-5057-E45C-7766C61F3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0747" y="-1"/>
            <a:ext cx="1941095" cy="1941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A62CBB7-0F24-0B21-39F2-1C8C62229C24}"/>
              </a:ext>
            </a:extLst>
          </p:cNvPr>
          <p:cNvSpPr txBox="1"/>
          <p:nvPr/>
        </p:nvSpPr>
        <p:spPr>
          <a:xfrm>
            <a:off x="9172073" y="4916907"/>
            <a:ext cx="2959769" cy="1374672"/>
          </a:xfrm>
          <a:prstGeom prst="rect">
            <a:avLst/>
          </a:prstGeom>
          <a:noFill/>
        </p:spPr>
        <p:txBody>
          <a:bodyPr wrap="square" rtlCol="0">
            <a:spAutoFit/>
          </a:bodyPr>
          <a:lstStyle/>
          <a:p>
            <a:pPr>
              <a:lnSpc>
                <a:spcPct val="115000"/>
              </a:lnSpc>
              <a:spcAft>
                <a:spcPts val="100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latin typeface="Aptos" panose="020B0004020202020204" pitchFamily="34" charset="0"/>
                <a:ea typeface="Times New Roman" panose="02020603050405020304" pitchFamily="18" charset="0"/>
                <a:cs typeface="Times New Roman" panose="02020603050405020304" pitchFamily="18" charset="0"/>
              </a:rPr>
              <a:t>e</a:t>
            </a:r>
            <a:r>
              <a:rPr lang="uk-UA" sz="1600" dirty="0">
                <a:latin typeface="Aptos" panose="020B0004020202020204" pitchFamily="34" charset="0"/>
                <a:ea typeface="Times New Roman" panose="02020603050405020304" pitchFamily="18" charset="0"/>
                <a:cs typeface="Times New Roman" panose="02020603050405020304" pitchFamily="18" charset="0"/>
              </a:rPr>
              <a:t>-</a:t>
            </a:r>
            <a:r>
              <a:rPr lang="en-US" sz="1600" dirty="0">
                <a:latin typeface="Aptos" panose="020B0004020202020204" pitchFamily="34" charset="0"/>
                <a:ea typeface="Times New Roman" panose="02020603050405020304" pitchFamily="18" charset="0"/>
                <a:cs typeface="Times New Roman" panose="02020603050405020304" pitchFamily="18" charset="0"/>
              </a:rPr>
              <a:t>mail</a:t>
            </a:r>
            <a:r>
              <a:rPr lang="uk-UA" sz="1600" dirty="0">
                <a:latin typeface="Aptos" panose="020B0004020202020204" pitchFamily="34" charset="0"/>
                <a:ea typeface="Times New Roman" panose="02020603050405020304" pitchFamily="18" charset="0"/>
                <a:cs typeface="Times New Roman" panose="02020603050405020304" pitchFamily="18" charset="0"/>
              </a:rPr>
              <a:t>: </a:t>
            </a:r>
            <a:r>
              <a:rPr lang="uk-UA" sz="1400" u="sng" dirty="0">
                <a:hlinkClick r:id="rId4">
                  <a:extLst>
                    <a:ext uri="{A12FA001-AC4F-418D-AE19-62706E023703}">
                      <ahyp:hlinkClr xmlns:ahyp="http://schemas.microsoft.com/office/drawing/2018/hyperlinkcolor" val="tx"/>
                    </a:ext>
                  </a:extLst>
                </a:hlinkClick>
              </a:rPr>
              <a:t>khromykh_n@365.dnu.edu.ua</a:t>
            </a:r>
            <a:r>
              <a:rPr lang="en-US" sz="1400" dirty="0"/>
              <a:t> </a:t>
            </a:r>
            <a:endParaRPr lang="ru-RU" sz="14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1000"/>
              </a:spcAft>
              <a:buNone/>
            </a:pPr>
            <a:r>
              <a:rPr lang="uk-UA" sz="1600" dirty="0">
                <a:latin typeface="Aptos" panose="020B0004020202020204" pitchFamily="34" charset="0"/>
                <a:ea typeface="Times New Roman" panose="02020603050405020304" pitchFamily="18" charset="0"/>
                <a:cs typeface="Times New Roman" panose="02020603050405020304" pitchFamily="18" charset="0"/>
              </a:rPr>
              <a:t>Мови: </a:t>
            </a:r>
            <a:br>
              <a:rPr lang="ru-RU" sz="1600" dirty="0">
                <a:latin typeface="Aptos" panose="020B0004020202020204" pitchFamily="34" charset="0"/>
                <a:ea typeface="Times New Roman" panose="02020603050405020304" pitchFamily="18" charset="0"/>
                <a:cs typeface="Times New Roman" panose="02020603050405020304" pitchFamily="18" charset="0"/>
              </a:rPr>
            </a:br>
            <a:r>
              <a:rPr lang="uk-UA" sz="1600" dirty="0">
                <a:latin typeface="Aptos" panose="020B0004020202020204" pitchFamily="34" charset="0"/>
                <a:ea typeface="Times New Roman" panose="02020603050405020304" pitchFamily="18" charset="0"/>
                <a:cs typeface="Times New Roman" panose="02020603050405020304" pitchFamily="18" charset="0"/>
              </a:rPr>
              <a:t>Українська, англійська</a:t>
            </a:r>
            <a:r>
              <a:rPr lang="en-US" sz="1600" dirty="0">
                <a:latin typeface="Aptos" panose="020B0004020202020204" pitchFamily="34" charset="0"/>
                <a:ea typeface="Times New Roman" panose="02020603050405020304" pitchFamily="18" charset="0"/>
                <a:cs typeface="Times New Roman" panose="02020603050405020304" pitchFamily="18" charset="0"/>
              </a:rPr>
              <a:t> </a:t>
            </a:r>
            <a:endParaRPr lang="ru-RU" sz="1600" dirty="0">
              <a:latin typeface="Aptos" panose="020B0004020202020204" pitchFamily="34" charset="0"/>
            </a:endParaRPr>
          </a:p>
        </p:txBody>
      </p:sp>
    </p:spTree>
    <p:extLst>
      <p:ext uri="{BB962C8B-B14F-4D97-AF65-F5344CB8AC3E}">
        <p14:creationId xmlns:p14="http://schemas.microsoft.com/office/powerpoint/2010/main" val="3494527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2630904"/>
            <a:ext cx="8534400" cy="3363495"/>
          </a:xfrm>
        </p:spPr>
        <p:txBody>
          <a:bodyPr>
            <a:noAutofit/>
          </a:bodyPr>
          <a:lstStyle/>
          <a:p>
            <a:pPr>
              <a:lnSpc>
                <a:spcPct val="115000"/>
              </a:lnSpc>
              <a:spcAft>
                <a:spcPts val="1000"/>
              </a:spcAft>
              <a:buNone/>
            </a:pPr>
            <a:r>
              <a:rPr lang="ru-RU" sz="1400" dirty="0">
                <a:latin typeface="Aptos" panose="020B0004020202020204" pitchFamily="34" charset="0"/>
              </a:rPr>
              <a:t>ПОТЕНЦІЙНИЙ НАУКОВИЙ КЕРІВНИК АСПІРАНТА</a:t>
            </a:r>
            <a:br>
              <a:rPr lang="ru-RU" sz="1400" dirty="0">
                <a:latin typeface="Aptos" panose="020B0004020202020204" pitchFamily="34" charset="0"/>
              </a:rPr>
            </a:br>
            <a:br>
              <a:rPr lang="ru-RU" sz="1400" dirty="0">
                <a:latin typeface="Aptos" panose="020B0004020202020204" pitchFamily="34"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ЛІСОВЕЦЬ Олена  Іванівна</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СТУПІНЬ / ЗВАННЯ / ПОСАДА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Кандидатка біологічних наук, </a:t>
            </a:r>
            <a:r>
              <a:rPr lang="uk-UA" sz="1400" dirty="0" err="1">
                <a:effectLst/>
                <a:latin typeface="Aptos" panose="020B0004020202020204" pitchFamily="34" charset="0"/>
                <a:ea typeface="Times New Roman" panose="02020603050405020304" pitchFamily="18" charset="0"/>
                <a:cs typeface="Times New Roman" panose="02020603050405020304" pitchFamily="18" charset="0"/>
              </a:rPr>
              <a:t>доцентка</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r>
              <a:rPr lang="uk-UA" sz="1400" dirty="0" err="1">
                <a:effectLst/>
                <a:latin typeface="Aptos" panose="020B0004020202020204" pitchFamily="34" charset="0"/>
                <a:ea typeface="Times New Roman" panose="02020603050405020304" pitchFamily="18" charset="0"/>
                <a:cs typeface="Times New Roman" panose="02020603050405020304" pitchFamily="18" charset="0"/>
              </a:rPr>
              <a:t>доцентка</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 кафедри біорізноманіття та екології</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СФЕРА НАУКОВИХ ІНТЕРЕСІВ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err="1">
                <a:effectLst/>
                <a:latin typeface="Aptos" panose="020B0004020202020204" pitchFamily="34" charset="0"/>
                <a:ea typeface="Times New Roman" panose="02020603050405020304" pitchFamily="18" charset="0"/>
                <a:cs typeface="Times New Roman" panose="02020603050405020304" pitchFamily="18" charset="0"/>
              </a:rPr>
              <a:t>фітоіндикація</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r>
              <a:rPr lang="uk-UA" sz="1400" dirty="0" err="1">
                <a:effectLst/>
                <a:latin typeface="Aptos" panose="020B0004020202020204" pitchFamily="34" charset="0"/>
                <a:ea typeface="Times New Roman" panose="02020603050405020304" pitchFamily="18" charset="0"/>
                <a:cs typeface="Times New Roman" panose="02020603050405020304" pitchFamily="18" charset="0"/>
              </a:rPr>
              <a:t>гемеробія</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 природність рослинних угруповань, </a:t>
            </a:r>
            <a:r>
              <a:rPr lang="uk-UA" sz="1400" dirty="0" err="1">
                <a:effectLst/>
                <a:latin typeface="Aptos" panose="020B0004020202020204" pitchFamily="34" charset="0"/>
                <a:ea typeface="Times New Roman" panose="02020603050405020304" pitchFamily="18" charset="0"/>
                <a:cs typeface="Times New Roman" panose="02020603050405020304" pitchFamily="18" charset="0"/>
              </a:rPr>
              <a:t>екоморфічний</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 аналіз, </a:t>
            </a:r>
            <a:r>
              <a:rPr lang="uk-UA" sz="1400" dirty="0" err="1">
                <a:effectLst/>
                <a:latin typeface="Aptos" panose="020B0004020202020204" pitchFamily="34" charset="0"/>
                <a:ea typeface="Times New Roman" panose="02020603050405020304" pitchFamily="18" charset="0"/>
                <a:cs typeface="Times New Roman" panose="02020603050405020304" pitchFamily="18" charset="0"/>
              </a:rPr>
              <a:t>урбоекологія</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 структура та динаміка адвентивної флори, вплив антропогенних чинників на рослинність</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Офіційна </a:t>
            </a:r>
            <a:r>
              <a:rPr lang="uk-UA" sz="1400" dirty="0" err="1">
                <a:effectLst/>
                <a:latin typeface="Aptos" panose="020B0004020202020204" pitchFamily="34" charset="0"/>
                <a:ea typeface="Times New Roman" panose="02020603050405020304" pitchFamily="18" charset="0"/>
                <a:cs typeface="Times New Roman" panose="02020603050405020304" pitchFamily="18" charset="0"/>
              </a:rPr>
              <a:t>вебсторінка</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en-US" sz="14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https</a:t>
            </a:r>
            <a:r>
              <a:rPr lang="uk-UA" sz="14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a:t>
            </a:r>
            <a:r>
              <a:rPr lang="uk-UA" sz="1400" u="none" strike="noStrike"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 </a:t>
            </a:r>
            <a:r>
              <a:rPr lang="uk-UA" sz="14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www.dnu.dp.ua/view/kaf_bioriznomaittia_ekologii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en-US" sz="1400" dirty="0">
                <a:effectLst/>
                <a:latin typeface="Aptos" panose="020B0004020202020204" pitchFamily="34" charset="0"/>
                <a:ea typeface="Times New Roman" panose="02020603050405020304" pitchFamily="18" charset="0"/>
                <a:cs typeface="Times New Roman" panose="02020603050405020304" pitchFamily="18" charset="0"/>
              </a:rPr>
              <a:t>ORCID</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400" dirty="0">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https</a:t>
            </a:r>
            <a:r>
              <a:rPr lang="ru-RU" sz="1400" dirty="0">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a:t>
            </a:r>
            <a:r>
              <a:rPr lang="en-US" sz="1400" dirty="0" err="1">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orcid</a:t>
            </a:r>
            <a:r>
              <a:rPr lang="ru-RU" sz="1400" dirty="0">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a:t>
            </a:r>
            <a:r>
              <a:rPr lang="en-US" sz="1400" dirty="0">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org</a:t>
            </a:r>
            <a:r>
              <a:rPr lang="ru-RU" sz="1400" dirty="0">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/0000-0002-2503-3648</a:t>
            </a:r>
            <a:br>
              <a:rPr lang="ru-RU" sz="14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br>
            <a:endParaRPr lang="ru-RU" sz="1400" dirty="0">
              <a:solidFill>
                <a:schemeClr val="bg1"/>
              </a:solidFill>
              <a:latin typeface="Aptos" panose="020B0004020202020204" pitchFamily="34" charset="0"/>
            </a:endParaRPr>
          </a:p>
        </p:txBody>
      </p:sp>
      <p:sp>
        <p:nvSpPr>
          <p:cNvPr id="3" name="Объект 2"/>
          <p:cNvSpPr>
            <a:spLocks noGrp="1"/>
          </p:cNvSpPr>
          <p:nvPr>
            <p:ph idx="1"/>
          </p:nvPr>
        </p:nvSpPr>
        <p:spPr>
          <a:xfrm>
            <a:off x="549443" y="235953"/>
            <a:ext cx="9641304" cy="1255294"/>
          </a:xfrm>
        </p:spPr>
        <p:txBody>
          <a:bodyPr>
            <a:normAutofit fontScale="62500" lnSpcReduction="20000"/>
          </a:bodyPr>
          <a:lstStyle/>
          <a:p>
            <a:pPr marL="0" indent="0" algn="ctr">
              <a:buNone/>
            </a:pPr>
            <a:r>
              <a:rPr lang="uk-UA" sz="4000" dirty="0"/>
              <a:t>Дніпровський національний університет імені Олеся Гончара</a:t>
            </a:r>
          </a:p>
          <a:p>
            <a:pPr marL="0" indent="0" algn="ctr">
              <a:buNone/>
            </a:pPr>
            <a:r>
              <a:rPr lang="uk-UA" sz="3400" dirty="0"/>
              <a:t>Біолого-екологічний факультет</a:t>
            </a:r>
          </a:p>
          <a:p>
            <a:pPr marL="0" indent="0" algn="ctr">
              <a:buNone/>
            </a:pPr>
            <a:endParaRPr lang="ru-RU" sz="4000" dirty="0"/>
          </a:p>
        </p:txBody>
      </p:sp>
      <p:pic>
        <p:nvPicPr>
          <p:cNvPr id="1026" name="Picture 2" descr="Дніпровський національний університет імені Олеся Гончара"/>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90747" y="-1"/>
            <a:ext cx="1941095" cy="1941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72073" y="4916907"/>
            <a:ext cx="2959769" cy="1468672"/>
          </a:xfrm>
          <a:prstGeom prst="rect">
            <a:avLst/>
          </a:prstGeom>
          <a:noFill/>
        </p:spPr>
        <p:txBody>
          <a:bodyPr wrap="square" rtlCol="0">
            <a:spAutoFit/>
          </a:bodyPr>
          <a:lstStyle/>
          <a:p>
            <a:pPr>
              <a:lnSpc>
                <a:spcPct val="115000"/>
              </a:lnSpc>
              <a:spcAft>
                <a:spcPts val="1000"/>
              </a:spcAft>
              <a:buNone/>
            </a:pPr>
            <a:r>
              <a:rPr lang="uk-UA" sz="1600" dirty="0">
                <a:effectLst/>
                <a:latin typeface="Aptos" panose="020B0004020202020204" pitchFamily="34" charset="0"/>
                <a:ea typeface="Times New Roman" panose="02020603050405020304" pitchFamily="18" charset="0"/>
                <a:cs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lisovetselena@gmail.com</a:t>
            </a:r>
          </a:p>
          <a:p>
            <a:pPr>
              <a:lnSpc>
                <a:spcPct val="115000"/>
              </a:lnSpc>
              <a:spcAft>
                <a:spcPts val="1000"/>
              </a:spcAft>
              <a:buNone/>
            </a:pPr>
            <a:br>
              <a:rPr lang="ru-RU" sz="1800" dirty="0">
                <a:effectLst/>
                <a:latin typeface="Calibri" panose="020F0502020204030204" pitchFamily="34" charset="0"/>
                <a:ea typeface="Times New Roman" panose="02020603050405020304" pitchFamily="18" charset="0"/>
                <a:cs typeface="Times New Roman" panose="02020603050405020304" pitchFamily="18" charset="0"/>
              </a:rPr>
            </a:b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Мови: </a:t>
            </a:r>
            <a:br>
              <a:rPr lang="ru-RU" sz="1800" dirty="0">
                <a:effectLst/>
                <a:latin typeface="Calibri" panose="020F0502020204030204" pitchFamily="34" charset="0"/>
                <a:ea typeface="Times New Roman" panose="02020603050405020304" pitchFamily="18" charset="0"/>
                <a:cs typeface="Times New Roman" panose="02020603050405020304" pitchFamily="18" charset="0"/>
              </a:rPr>
            </a:b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Українська, англійська</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2630904"/>
            <a:ext cx="8534400" cy="3363495"/>
          </a:xfrm>
        </p:spPr>
        <p:txBody>
          <a:bodyPr>
            <a:noAutofit/>
          </a:bodyPr>
          <a:lstStyle/>
          <a:p>
            <a:pPr>
              <a:lnSpc>
                <a:spcPct val="115000"/>
              </a:lnSpc>
              <a:spcAft>
                <a:spcPts val="1000"/>
              </a:spcAft>
              <a:buNone/>
            </a:pPr>
            <a:r>
              <a:rPr lang="ru-RU" sz="1400" dirty="0">
                <a:latin typeface="Aptos" panose="020B0004020202020204" pitchFamily="34" charset="0"/>
              </a:rPr>
              <a:t>ПОТЕНЦІЙНИЙ НАУКОВИЙ КЕРІВНИК АСПІРАНТА</a:t>
            </a:r>
            <a:br>
              <a:rPr lang="ru-RU" sz="1400" dirty="0">
                <a:latin typeface="Aptos" panose="020B0004020202020204" pitchFamily="34" charset="0"/>
              </a:rPr>
            </a:br>
            <a:br>
              <a:rPr lang="ru-RU" sz="1400" dirty="0">
                <a:latin typeface="Aptos" panose="020B0004020202020204" pitchFamily="34"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МАСЮК Олександр Миколайович</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СТУПІНЬ / ЗВАННЯ / ПОСАДА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Кандидат біологічних наук, доцент, доцент кафедри </a:t>
            </a:r>
            <a:r>
              <a:rPr lang="uk-UA" sz="1400" dirty="0" err="1">
                <a:effectLst/>
                <a:latin typeface="Aptos" panose="020B0004020202020204" pitchFamily="34" charset="0"/>
                <a:ea typeface="Times New Roman" panose="02020603050405020304" pitchFamily="18" charset="0"/>
                <a:cs typeface="Times New Roman" panose="02020603050405020304" pitchFamily="18" charset="0"/>
              </a:rPr>
              <a:t>біорізноманіттята</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 екології</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СФЕРА НАУКОВИХ ІНТЕРЕСІВ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Раціональне використання природних ресурсів, відновлення земель порушених внаслідок воєнних дій, рекультивація земель, збереження біорізноманіття, природоохоронна діяльність, оцінка впливу на довкілля, флора, «закриті» екосистеми, екологія, ґрунтознавство.</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Офіційна </a:t>
            </a:r>
            <a:r>
              <a:rPr lang="uk-UA" sz="1400" dirty="0" err="1">
                <a:effectLst/>
                <a:latin typeface="Aptos" panose="020B0004020202020204" pitchFamily="34" charset="0"/>
                <a:ea typeface="Times New Roman" panose="02020603050405020304" pitchFamily="18" charset="0"/>
                <a:cs typeface="Times New Roman" panose="02020603050405020304" pitchFamily="18" charset="0"/>
              </a:rPr>
              <a:t>вебсторінка</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en-US" sz="14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https</a:t>
            </a:r>
            <a:r>
              <a:rPr lang="uk-UA" sz="14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a:t>
            </a:r>
            <a:r>
              <a:rPr lang="uk-UA" sz="1400" u="none" strike="noStrike"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 </a:t>
            </a:r>
            <a:r>
              <a:rPr lang="uk-UA" sz="14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www.zoology.dp.ua/</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en-US" sz="1400" dirty="0">
                <a:effectLst/>
                <a:latin typeface="Aptos" panose="020B0004020202020204" pitchFamily="34" charset="0"/>
                <a:ea typeface="Times New Roman" panose="02020603050405020304" pitchFamily="18" charset="0"/>
                <a:cs typeface="Times New Roman" panose="02020603050405020304" pitchFamily="18" charset="0"/>
              </a:rPr>
              <a:t>ORCID</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a:t>
            </a:r>
            <a:r>
              <a:rPr lang="uk-UA" sz="1400" u="sng" dirty="0" err="1">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3"/>
              </a:rPr>
              <a:t>https</a:t>
            </a:r>
            <a:r>
              <a:rPr lang="uk-UA" sz="14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3"/>
              </a:rPr>
              <a:t>://orcid.org/0000-0001-9357-4078</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br>
            <a:endParaRPr lang="ru-RU" sz="1400" dirty="0">
              <a:solidFill>
                <a:schemeClr val="bg1"/>
              </a:solidFill>
              <a:latin typeface="Aptos" panose="020B0004020202020204" pitchFamily="34" charset="0"/>
            </a:endParaRPr>
          </a:p>
        </p:txBody>
      </p:sp>
      <p:sp>
        <p:nvSpPr>
          <p:cNvPr id="3" name="Объект 2"/>
          <p:cNvSpPr>
            <a:spLocks noGrp="1"/>
          </p:cNvSpPr>
          <p:nvPr>
            <p:ph idx="1"/>
          </p:nvPr>
        </p:nvSpPr>
        <p:spPr>
          <a:xfrm>
            <a:off x="549443" y="235953"/>
            <a:ext cx="9641304" cy="1255294"/>
          </a:xfrm>
        </p:spPr>
        <p:txBody>
          <a:bodyPr>
            <a:normAutofit fontScale="62500" lnSpcReduction="20000"/>
          </a:bodyPr>
          <a:lstStyle/>
          <a:p>
            <a:pPr marL="0" indent="0" algn="ctr">
              <a:buNone/>
            </a:pPr>
            <a:r>
              <a:rPr lang="uk-UA" sz="4000" dirty="0"/>
              <a:t>Дніпровський національний університет імені Олеся Гончара</a:t>
            </a:r>
          </a:p>
          <a:p>
            <a:pPr marL="0" indent="0" algn="ctr">
              <a:buNone/>
            </a:pPr>
            <a:r>
              <a:rPr lang="uk-UA" sz="3400" dirty="0"/>
              <a:t>Біолого-екологічний факультет</a:t>
            </a:r>
          </a:p>
          <a:p>
            <a:pPr marL="0" indent="0" algn="ctr">
              <a:buNone/>
            </a:pPr>
            <a:endParaRPr lang="ru-RU" sz="4000" dirty="0"/>
          </a:p>
        </p:txBody>
      </p:sp>
      <p:pic>
        <p:nvPicPr>
          <p:cNvPr id="1026" name="Picture 2" descr="Дніпровський національний університет імені Олеся Гончара"/>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90747" y="-1"/>
            <a:ext cx="1941095" cy="1941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42947" y="5069307"/>
            <a:ext cx="3388895" cy="1150123"/>
          </a:xfrm>
          <a:prstGeom prst="rect">
            <a:avLst/>
          </a:prstGeom>
          <a:noFill/>
        </p:spPr>
        <p:txBody>
          <a:bodyPr wrap="square" rtlCol="0">
            <a:spAutoFit/>
          </a:bodyPr>
          <a:lstStyle/>
          <a:p>
            <a:pPr>
              <a:lnSpc>
                <a:spcPct val="115000"/>
              </a:lnSpc>
              <a:spcAft>
                <a:spcPts val="1000"/>
              </a:spcAft>
            </a:pPr>
            <a:r>
              <a:rPr lang="uk-UA" sz="1600" dirty="0">
                <a:effectLst/>
                <a:latin typeface="Aptos" panose="020B0004020202020204" pitchFamily="34" charset="0"/>
                <a:ea typeface="Times New Roman" panose="02020603050405020304" pitchFamily="18" charset="0"/>
                <a:cs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mail</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almas</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63636@</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gmail</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com</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buNone/>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Мови: </a:t>
            </a:r>
            <a:br>
              <a:rPr lang="ru-RU" sz="1800" dirty="0">
                <a:effectLst/>
                <a:latin typeface="Calibri" panose="020F0502020204030204" pitchFamily="34" charset="0"/>
                <a:ea typeface="Times New Roman" panose="02020603050405020304" pitchFamily="18" charset="0"/>
                <a:cs typeface="Times New Roman" panose="02020603050405020304" pitchFamily="18" charset="0"/>
              </a:rPr>
            </a:b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Українська, англійська</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1727202"/>
            <a:ext cx="8534400" cy="4267198"/>
          </a:xfrm>
        </p:spPr>
        <p:txBody>
          <a:bodyPr>
            <a:noAutofit/>
          </a:bodyPr>
          <a:lstStyle/>
          <a:p>
            <a:pPr>
              <a:lnSpc>
                <a:spcPct val="115000"/>
              </a:lnSpc>
              <a:spcAft>
                <a:spcPts val="1000"/>
              </a:spcAft>
              <a:buNone/>
            </a:pPr>
            <a:r>
              <a:rPr lang="ru-RU" sz="1400" dirty="0">
                <a:latin typeface="Aptos" panose="020B0004020202020204" pitchFamily="34" charset="0"/>
              </a:rPr>
              <a:t>ПОТЕНЦІЙНИЙ НАУКОВИЙ КЕРІВНИК АСПІРАНТА</a:t>
            </a:r>
            <a:br>
              <a:rPr lang="ru-RU" sz="1400" dirty="0">
                <a:latin typeface="Aptos" panose="020B0004020202020204" pitchFamily="34" charset="0"/>
              </a:rPr>
            </a:br>
            <a:br>
              <a:rPr lang="ru-RU" sz="1400" dirty="0">
                <a:latin typeface="Aptos" panose="020B0004020202020204" pitchFamily="34"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ГОРБАНЬ Вадим Анатолійович</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СТУПІНЬ / ЗВАННЯ / ПОСАДА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Кандидат біологічних наук, доцент, доцент кафедри біорізноманіття та екології</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СФЕРА НАУКОВИХ ІНТЕРЕСІВ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Екологічне ґрунтознавство, фізичні властивості ґрунтів, лісове ґрунтознавство, вітрова ерозія ґрунтів, моніторинг ґрунтів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Офіційна </a:t>
            </a:r>
            <a:r>
              <a:rPr lang="uk-UA" sz="1400" dirty="0" err="1">
                <a:effectLst/>
                <a:latin typeface="Aptos" panose="020B0004020202020204" pitchFamily="34" charset="0"/>
                <a:ea typeface="Times New Roman" panose="02020603050405020304" pitchFamily="18" charset="0"/>
                <a:cs typeface="Times New Roman" panose="02020603050405020304" pitchFamily="18" charset="0"/>
              </a:rPr>
              <a:t>вебсторінка</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en-US" sz="14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https</a:t>
            </a:r>
            <a:r>
              <a:rPr lang="uk-UA" sz="14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a:t>
            </a:r>
            <a:r>
              <a:rPr lang="uk-UA" sz="1400" u="none" strike="noStrike"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 </a:t>
            </a:r>
            <a:r>
              <a:rPr lang="uk-UA" sz="14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2"/>
              </a:rPr>
              <a:t>www.zoology.dp.ua/</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en-US" sz="1400" dirty="0">
                <a:effectLst/>
                <a:latin typeface="Aptos" panose="020B0004020202020204" pitchFamily="34" charset="0"/>
                <a:ea typeface="Times New Roman" panose="02020603050405020304" pitchFamily="18" charset="0"/>
              </a:rPr>
              <a:t>ORCID</a:t>
            </a:r>
            <a:r>
              <a:rPr lang="uk-UA" sz="1400" dirty="0">
                <a:effectLst/>
                <a:latin typeface="Aptos" panose="020B0004020202020204" pitchFamily="34" charset="0"/>
                <a:ea typeface="Times New Roman" panose="02020603050405020304" pitchFamily="18" charset="0"/>
              </a:rPr>
              <a:t>: </a:t>
            </a:r>
            <a:r>
              <a:rPr lang="en-US" sz="14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3"/>
              </a:rPr>
              <a:t>https</a:t>
            </a:r>
            <a:r>
              <a:rPr lang="uk-UA" sz="14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3"/>
              </a:rPr>
              <a:t>://</a:t>
            </a:r>
            <a:r>
              <a:rPr lang="en-US" sz="1400" u="sng" dirty="0" err="1">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3"/>
              </a:rPr>
              <a:t>orcid</a:t>
            </a:r>
            <a:r>
              <a:rPr lang="uk-UA" sz="14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3"/>
              </a:rPr>
              <a:t>.</a:t>
            </a:r>
            <a:r>
              <a:rPr lang="en-US" sz="14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3"/>
              </a:rPr>
              <a:t>org</a:t>
            </a:r>
            <a:r>
              <a:rPr lang="uk-UA" sz="14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3"/>
              </a:rPr>
              <a:t>/0000-0002-8288-6153</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endParaRPr lang="ru-RU" sz="1400" dirty="0">
              <a:latin typeface="Aptos" panose="020B0004020202020204" pitchFamily="34" charset="0"/>
            </a:endParaRPr>
          </a:p>
        </p:txBody>
      </p:sp>
      <p:sp>
        <p:nvSpPr>
          <p:cNvPr id="3" name="Объект 2"/>
          <p:cNvSpPr>
            <a:spLocks noGrp="1"/>
          </p:cNvSpPr>
          <p:nvPr>
            <p:ph idx="1"/>
          </p:nvPr>
        </p:nvSpPr>
        <p:spPr>
          <a:xfrm>
            <a:off x="549443" y="235953"/>
            <a:ext cx="9641304" cy="1255294"/>
          </a:xfrm>
        </p:spPr>
        <p:txBody>
          <a:bodyPr>
            <a:normAutofit fontScale="62500" lnSpcReduction="20000"/>
          </a:bodyPr>
          <a:lstStyle/>
          <a:p>
            <a:pPr marL="0" indent="0" algn="ctr">
              <a:buNone/>
            </a:pPr>
            <a:r>
              <a:rPr lang="uk-UA" sz="4000" dirty="0"/>
              <a:t>Дніпровський національний університет імені Олеся Гончара</a:t>
            </a:r>
          </a:p>
          <a:p>
            <a:pPr marL="0" indent="0" algn="ctr">
              <a:buNone/>
            </a:pPr>
            <a:r>
              <a:rPr lang="uk-UA" sz="3400" dirty="0"/>
              <a:t>Біолого-екологічний факультет</a:t>
            </a:r>
          </a:p>
          <a:p>
            <a:pPr marL="0" indent="0" algn="ctr">
              <a:buNone/>
            </a:pPr>
            <a:endParaRPr lang="ru-RU" sz="4000" dirty="0"/>
          </a:p>
        </p:txBody>
      </p:sp>
      <p:pic>
        <p:nvPicPr>
          <p:cNvPr id="1026" name="Picture 2" descr="Дніпровський національний університет імені Олеся Гончара"/>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90747" y="-1"/>
            <a:ext cx="1941095" cy="1941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72073" y="4916907"/>
            <a:ext cx="2959769" cy="1200329"/>
          </a:xfrm>
          <a:prstGeom prst="rect">
            <a:avLst/>
          </a:prstGeom>
          <a:noFill/>
        </p:spPr>
        <p:txBody>
          <a:bodyPr wrap="square" rtlCol="0">
            <a:spAutoFit/>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e-mail</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gorvadym@gmail.com</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uk-UA" sz="1600" dirty="0">
                <a:effectLst/>
                <a:latin typeface="Aptos" panose="020B0004020202020204" pitchFamily="34" charset="0"/>
                <a:ea typeface="Times New Roman" panose="02020603050405020304" pitchFamily="18" charset="0"/>
                <a:cs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ru-RU" sz="1800" dirty="0">
                <a:effectLst/>
                <a:latin typeface="Calibri" panose="020F0502020204030204" pitchFamily="34" charset="0"/>
                <a:ea typeface="Times New Roman" panose="02020603050405020304" pitchFamily="18" charset="0"/>
                <a:cs typeface="Times New Roman" panose="02020603050405020304" pitchFamily="18" charset="0"/>
              </a:rPr>
            </a:b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Мови: </a:t>
            </a:r>
            <a:br>
              <a:rPr lang="ru-RU" sz="1800" dirty="0">
                <a:effectLst/>
                <a:latin typeface="Calibri" panose="020F0502020204030204" pitchFamily="34" charset="0"/>
                <a:ea typeface="Times New Roman" panose="02020603050405020304" pitchFamily="18" charset="0"/>
                <a:cs typeface="Times New Roman" panose="02020603050405020304" pitchFamily="18" charset="0"/>
              </a:rPr>
            </a:b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Українська, англійська</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1491248"/>
            <a:ext cx="8534400" cy="4503152"/>
          </a:xfrm>
        </p:spPr>
        <p:txBody>
          <a:bodyPr>
            <a:noAutofit/>
          </a:bodyPr>
          <a:lstStyle/>
          <a:p>
            <a:pPr lvl="0"/>
            <a:r>
              <a:rPr lang="ru-RU" sz="1400" dirty="0">
                <a:latin typeface="Aptos" panose="020B0004020202020204" pitchFamily="34" charset="0"/>
              </a:rPr>
              <a:t>ПОТЕНЦІЙНИЙ НАУКОВИЙ КЕРІВНИК АСПІРАНТА</a:t>
            </a:r>
            <a:br>
              <a:rPr lang="ru-RU" sz="1400" dirty="0">
                <a:latin typeface="Aptos" panose="020B0004020202020204" pitchFamily="34" charset="0"/>
              </a:rPr>
            </a:br>
            <a:br>
              <a:rPr lang="ru-RU" sz="1400" dirty="0">
                <a:latin typeface="Aptos" panose="020B0004020202020204" pitchFamily="34" charset="0"/>
              </a:rPr>
            </a:br>
            <a:r>
              <a:rPr lang="uk-UA" sz="1400" dirty="0">
                <a:effectLst/>
                <a:latin typeface="Aptos" panose="020B0004020202020204" pitchFamily="34" charset="0"/>
                <a:ea typeface="Times New Roman" panose="02020603050405020304" pitchFamily="18" charset="0"/>
              </a:rPr>
              <a:t>Скляр Тетяна Володимирівна</a:t>
            </a:r>
            <a:br>
              <a:rPr lang="uk-UA" sz="1400" dirty="0">
                <a:effectLst/>
                <a:latin typeface="Aptos" panose="020B0004020202020204" pitchFamily="34" charset="0"/>
                <a:ea typeface="Times New Roman" panose="02020603050405020304" pitchFamily="18" charset="0"/>
              </a:rPr>
            </a:br>
            <a:br>
              <a:rPr lang="ru-RU" sz="1400" dirty="0">
                <a:effectLst/>
                <a:latin typeface="Aptos" panose="020B0004020202020204" pitchFamily="34" charset="0"/>
                <a:ea typeface="Times New Roman" panose="02020603050405020304" pitchFamily="18" charset="0"/>
              </a:rPr>
            </a:br>
            <a:r>
              <a:rPr lang="uk-UA" sz="1400" dirty="0">
                <a:effectLst/>
                <a:latin typeface="Aptos" panose="020B0004020202020204" pitchFamily="34" charset="0"/>
                <a:ea typeface="Times New Roman" panose="02020603050405020304" pitchFamily="18" charset="0"/>
              </a:rPr>
              <a:t>кандидат біологічних наук, доцент, завідувач кафедри мікробіології, вірусології та біотехнології</a:t>
            </a:r>
            <a:br>
              <a:rPr lang="uk-UA" sz="1400" dirty="0">
                <a:effectLst/>
                <a:latin typeface="Aptos" panose="020B0004020202020204" pitchFamily="34" charset="0"/>
                <a:ea typeface="Times New Roman" panose="02020603050405020304" pitchFamily="18" charset="0"/>
              </a:rPr>
            </a:br>
            <a:br>
              <a:rPr lang="ru-RU" sz="1400" dirty="0">
                <a:effectLst/>
                <a:latin typeface="Aptos" panose="020B0004020202020204" pitchFamily="34" charset="0"/>
                <a:ea typeface="Times New Roman" panose="02020603050405020304" pitchFamily="18" charset="0"/>
              </a:rPr>
            </a:br>
            <a:r>
              <a:rPr lang="uk-UA" sz="1400" i="1" dirty="0">
                <a:effectLst/>
                <a:latin typeface="Aptos" panose="020B0004020202020204" pitchFamily="34" charset="0"/>
                <a:ea typeface="Times New Roman" panose="02020603050405020304" pitchFamily="18" charset="0"/>
              </a:rPr>
              <a:t>Сфера наукових інтересів:</a:t>
            </a:r>
            <a:br>
              <a:rPr lang="ru-RU" sz="1400" dirty="0">
                <a:effectLst/>
                <a:latin typeface="Aptos" panose="020B0004020202020204" pitchFamily="34" charset="0"/>
                <a:ea typeface="Times New Roman" panose="02020603050405020304" pitchFamily="18" charset="0"/>
              </a:rPr>
            </a:br>
            <a:r>
              <a:rPr lang="uk-UA" sz="1400" dirty="0">
                <a:effectLst/>
                <a:latin typeface="Aptos" panose="020B0004020202020204" pitchFamily="34" charset="0"/>
                <a:ea typeface="Times New Roman" panose="02020603050405020304" pitchFamily="18" charset="0"/>
              </a:rPr>
              <a:t>вивчення біологічних основ функціонування </a:t>
            </a:r>
            <a:r>
              <a:rPr lang="uk-UA" sz="1400" dirty="0" err="1">
                <a:effectLst/>
                <a:latin typeface="Aptos" panose="020B0004020202020204" pitchFamily="34" charset="0"/>
                <a:ea typeface="Times New Roman" panose="02020603050405020304" pitchFamily="18" charset="0"/>
              </a:rPr>
              <a:t>мікробіоценозів</a:t>
            </a:r>
            <a:r>
              <a:rPr lang="uk-UA" sz="1400" dirty="0">
                <a:effectLst/>
                <a:latin typeface="Aptos" panose="020B0004020202020204" pitchFamily="34" charset="0"/>
                <a:ea typeface="Times New Roman" panose="02020603050405020304" pitchFamily="18" charset="0"/>
              </a:rPr>
              <a:t> навколишнього середовища та організму людини, механізмів </a:t>
            </a:r>
            <a:r>
              <a:rPr lang="uk-UA" sz="1400" dirty="0" err="1">
                <a:effectLst/>
                <a:latin typeface="Aptos" panose="020B0004020202020204" pitchFamily="34" charset="0"/>
                <a:ea typeface="Times New Roman" panose="02020603050405020304" pitchFamily="18" charset="0"/>
              </a:rPr>
              <a:t>антибіотикорезистентності</a:t>
            </a:r>
            <a:r>
              <a:rPr lang="uk-UA" sz="1400" dirty="0">
                <a:effectLst/>
                <a:latin typeface="Aptos" panose="020B0004020202020204" pitchFamily="34" charset="0"/>
                <a:ea typeface="Times New Roman" panose="02020603050405020304" pitchFamily="18" charset="0"/>
              </a:rPr>
              <a:t> умовно-патогенних бактерій.</a:t>
            </a:r>
            <a:br>
              <a:rPr lang="uk-UA" sz="1400" dirty="0">
                <a:effectLst/>
                <a:latin typeface="Aptos" panose="020B0004020202020204" pitchFamily="34" charset="0"/>
                <a:ea typeface="Times New Roman" panose="02020603050405020304" pitchFamily="18" charset="0"/>
              </a:rPr>
            </a:br>
            <a:br>
              <a:rPr lang="ru-RU" sz="1400" dirty="0">
                <a:effectLst/>
                <a:latin typeface="Aptos" panose="020B0004020202020204" pitchFamily="34" charset="0"/>
                <a:ea typeface="Times New Roman" panose="02020603050405020304" pitchFamily="18" charset="0"/>
              </a:rPr>
            </a:br>
            <a:r>
              <a:rPr lang="uk-UA" sz="1400" dirty="0">
                <a:effectLst/>
                <a:latin typeface="Aptos" panose="020B0004020202020204" pitchFamily="34" charset="0"/>
                <a:ea typeface="Times New Roman" panose="02020603050405020304" pitchFamily="18" charset="0"/>
              </a:rPr>
              <a:t>Офіційна </a:t>
            </a:r>
            <a:r>
              <a:rPr lang="uk-UA" sz="1400" dirty="0" err="1">
                <a:effectLst/>
                <a:latin typeface="Aptos" panose="020B0004020202020204" pitchFamily="34" charset="0"/>
                <a:ea typeface="Times New Roman" panose="02020603050405020304" pitchFamily="18" charset="0"/>
              </a:rPr>
              <a:t>вебсторінка</a:t>
            </a:r>
            <a:r>
              <a:rPr lang="uk-UA" sz="1400" dirty="0">
                <a:effectLst/>
                <a:latin typeface="Aptos" panose="020B0004020202020204" pitchFamily="34" charset="0"/>
                <a:ea typeface="Times New Roman" panose="02020603050405020304" pitchFamily="18" charset="0"/>
              </a:rPr>
              <a:t>:</a:t>
            </a:r>
            <a:br>
              <a:rPr lang="uk-UA" sz="1400" dirty="0">
                <a:effectLst/>
                <a:latin typeface="Aptos" panose="020B0004020202020204" pitchFamily="34" charset="0"/>
                <a:ea typeface="Times New Roman" panose="02020603050405020304" pitchFamily="18" charset="0"/>
              </a:rPr>
            </a:br>
            <a:br>
              <a:rPr lang="ru-RU" sz="1400" dirty="0">
                <a:effectLst/>
                <a:latin typeface="Aptos" panose="020B0004020202020204" pitchFamily="34" charset="0"/>
                <a:ea typeface="Times New Roman" panose="02020603050405020304" pitchFamily="18" charset="0"/>
              </a:rPr>
            </a:br>
            <a:r>
              <a:rPr lang="uk-UA" sz="1400" dirty="0">
                <a:solidFill>
                  <a:schemeClr val="bg2">
                    <a:lumMod val="50000"/>
                  </a:schemeClr>
                </a:solidFill>
                <a:effectLst/>
                <a:latin typeface="Aptos" panose="020B0004020202020204" pitchFamily="34" charset="0"/>
                <a:ea typeface="Times New Roman" panose="02020603050405020304" pitchFamily="18" charset="0"/>
                <a:hlinkClick r:id="rId2"/>
              </a:rPr>
              <a:t>https://dnu.dp.ua/view/kafedra_mikrobiologii_virusologii_ta_biotehnologii</a:t>
            </a:r>
            <a:br>
              <a:rPr lang="ru-RU" sz="1400" dirty="0">
                <a:effectLst/>
                <a:latin typeface="Aptos" panose="020B0004020202020204" pitchFamily="34" charset="0"/>
                <a:ea typeface="Times New Roman" panose="02020603050405020304" pitchFamily="18" charset="0"/>
              </a:rPr>
            </a:br>
            <a:br>
              <a:rPr lang="ru-RU" sz="1400" dirty="0">
                <a:effectLst/>
                <a:latin typeface="Aptos" panose="020B0004020202020204" pitchFamily="34" charset="0"/>
                <a:ea typeface="Times New Roman" panose="02020603050405020304" pitchFamily="18" charset="0"/>
              </a:rPr>
            </a:br>
            <a:r>
              <a:rPr lang="uk-UA" sz="1400" dirty="0">
                <a:effectLst/>
                <a:latin typeface="Aptos" panose="020B0004020202020204" pitchFamily="34" charset="0"/>
                <a:ea typeface="Times New Roman" panose="02020603050405020304" pitchFamily="18" charset="0"/>
              </a:rPr>
              <a:t>ORCID: </a:t>
            </a:r>
            <a:r>
              <a:rPr lang="uk-UA" sz="1400" dirty="0">
                <a:solidFill>
                  <a:schemeClr val="bg2">
                    <a:lumMod val="50000"/>
                  </a:schemeClr>
                </a:solidFill>
                <a:effectLst/>
                <a:latin typeface="Aptos" panose="020B0004020202020204" pitchFamily="34" charset="0"/>
                <a:ea typeface="Times New Roman" panose="02020603050405020304" pitchFamily="18" charset="0"/>
              </a:rPr>
              <a:t>0000-0003-0224-2460</a:t>
            </a:r>
            <a:br>
              <a:rPr lang="uk-UA" sz="1400" dirty="0">
                <a:effectLst/>
                <a:latin typeface="Aptos" panose="020B0004020202020204" pitchFamily="34" charset="0"/>
                <a:ea typeface="Times New Roman" panose="02020603050405020304" pitchFamily="18" charset="0"/>
              </a:rPr>
            </a:br>
            <a:br>
              <a:rPr lang="ru-RU" sz="1400" dirty="0">
                <a:effectLst/>
                <a:latin typeface="Aptos" panose="020B0004020202020204" pitchFamily="34" charset="0"/>
                <a:ea typeface="Times New Roman" panose="02020603050405020304" pitchFamily="18" charset="0"/>
              </a:rPr>
            </a:br>
            <a:endParaRPr lang="ru-RU" sz="1400" dirty="0">
              <a:solidFill>
                <a:schemeClr val="bg1"/>
              </a:solidFill>
              <a:latin typeface="Aptos" panose="020B0004020202020204" pitchFamily="34" charset="0"/>
            </a:endParaRPr>
          </a:p>
        </p:txBody>
      </p:sp>
      <p:sp>
        <p:nvSpPr>
          <p:cNvPr id="3" name="Объект 2"/>
          <p:cNvSpPr>
            <a:spLocks noGrp="1"/>
          </p:cNvSpPr>
          <p:nvPr>
            <p:ph idx="1"/>
          </p:nvPr>
        </p:nvSpPr>
        <p:spPr>
          <a:xfrm>
            <a:off x="549443" y="235953"/>
            <a:ext cx="9641304" cy="1255294"/>
          </a:xfrm>
        </p:spPr>
        <p:txBody>
          <a:bodyPr>
            <a:normAutofit fontScale="62500" lnSpcReduction="20000"/>
          </a:bodyPr>
          <a:lstStyle/>
          <a:p>
            <a:pPr marL="0" indent="0" algn="ctr">
              <a:buNone/>
            </a:pPr>
            <a:r>
              <a:rPr lang="uk-UA" sz="4000" dirty="0"/>
              <a:t>Дніпровський національний університет імені Олеся Гончара</a:t>
            </a:r>
          </a:p>
          <a:p>
            <a:pPr marL="0" indent="0" algn="ctr">
              <a:buNone/>
            </a:pPr>
            <a:r>
              <a:rPr lang="uk-UA" sz="3400" dirty="0"/>
              <a:t>Біолого-екологічний факультет</a:t>
            </a:r>
          </a:p>
          <a:p>
            <a:pPr marL="0" indent="0" algn="ctr">
              <a:buNone/>
            </a:pPr>
            <a:endParaRPr lang="ru-RU" sz="4000" dirty="0"/>
          </a:p>
        </p:txBody>
      </p:sp>
      <p:pic>
        <p:nvPicPr>
          <p:cNvPr id="1026" name="Picture 2" descr="Дніпровський національний університет імені Олеся Гончара"/>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90747" y="-1"/>
            <a:ext cx="1941095" cy="1941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42947" y="5069307"/>
            <a:ext cx="3388895" cy="1150123"/>
          </a:xfrm>
          <a:prstGeom prst="rect">
            <a:avLst/>
          </a:prstGeom>
          <a:noFill/>
        </p:spPr>
        <p:txBody>
          <a:bodyPr wrap="square" rtlCol="0">
            <a:spAutoFit/>
          </a:bodyPr>
          <a:lstStyle/>
          <a:p>
            <a:pPr>
              <a:lnSpc>
                <a:spcPct val="115000"/>
              </a:lnSpc>
              <a:spcAft>
                <a:spcPts val="1000"/>
              </a:spcAft>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mail</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microviro@ukr.net</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buNone/>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Мови: </a:t>
            </a:r>
            <a:br>
              <a:rPr lang="ru-RU" sz="1800" dirty="0">
                <a:effectLst/>
                <a:latin typeface="Calibri" panose="020F0502020204030204" pitchFamily="34" charset="0"/>
                <a:ea typeface="Times New Roman" panose="02020603050405020304" pitchFamily="18" charset="0"/>
                <a:cs typeface="Times New Roman" panose="02020603050405020304" pitchFamily="18" charset="0"/>
              </a:rPr>
            </a:b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Українська, англійська</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1491248"/>
            <a:ext cx="8534400" cy="4503152"/>
          </a:xfrm>
        </p:spPr>
        <p:txBody>
          <a:bodyPr>
            <a:noAutofit/>
          </a:bodyPr>
          <a:lstStyle/>
          <a:p>
            <a:pPr lvl="0"/>
            <a:r>
              <a:rPr lang="ru-RU" sz="1400" dirty="0">
                <a:latin typeface="Aptos" panose="020B0004020202020204" pitchFamily="34" charset="0"/>
              </a:rPr>
              <a:t>ПОТЕНЦІЙНИЙ НАУКОВИЙ КЕРІВНИК АСПІРАНТА</a:t>
            </a:r>
            <a:br>
              <a:rPr lang="ru-RU" sz="1400" dirty="0">
                <a:latin typeface="Aptos" panose="020B0004020202020204" pitchFamily="34" charset="0"/>
              </a:rPr>
            </a:br>
            <a:br>
              <a:rPr lang="ru-RU" sz="1400" dirty="0">
                <a:latin typeface="Aptos" panose="020B0004020202020204" pitchFamily="34" charset="0"/>
              </a:rPr>
            </a:br>
            <a:br>
              <a:rPr lang="ru-RU" sz="1400" dirty="0">
                <a:latin typeface="Aptos" panose="020B0004020202020204" pitchFamily="34" charset="0"/>
              </a:rPr>
            </a:br>
            <a:r>
              <a:rPr lang="uk-UA" sz="1400" dirty="0" err="1">
                <a:effectLst/>
                <a:latin typeface="Aptos" panose="020B0004020202020204" pitchFamily="34" charset="0"/>
                <a:ea typeface="Times New Roman" panose="02020603050405020304" pitchFamily="18" charset="0"/>
              </a:rPr>
              <a:t>Дрегваль</a:t>
            </a:r>
            <a:r>
              <a:rPr lang="uk-UA" sz="1400" dirty="0">
                <a:effectLst/>
                <a:latin typeface="Aptos" panose="020B0004020202020204" pitchFamily="34" charset="0"/>
                <a:ea typeface="Times New Roman" panose="02020603050405020304" pitchFamily="18" charset="0"/>
              </a:rPr>
              <a:t> Оксана Анатоліївна</a:t>
            </a:r>
            <a:br>
              <a:rPr lang="uk-UA" sz="1400" dirty="0">
                <a:effectLst/>
                <a:latin typeface="Aptos" panose="020B0004020202020204" pitchFamily="34" charset="0"/>
                <a:ea typeface="Times New Roman" panose="02020603050405020304" pitchFamily="18" charset="0"/>
              </a:rPr>
            </a:br>
            <a:br>
              <a:rPr lang="ru-RU" sz="1400" dirty="0">
                <a:effectLst/>
                <a:latin typeface="Aptos" panose="020B0004020202020204" pitchFamily="34" charset="0"/>
                <a:ea typeface="Times New Roman" panose="02020603050405020304" pitchFamily="18" charset="0"/>
              </a:rPr>
            </a:br>
            <a:r>
              <a:rPr lang="uk-UA" sz="1400" dirty="0">
                <a:effectLst/>
                <a:latin typeface="Aptos" panose="020B0004020202020204" pitchFamily="34" charset="0"/>
                <a:ea typeface="Times New Roman" panose="02020603050405020304" pitchFamily="18" charset="0"/>
              </a:rPr>
              <a:t>кандидат біологічних наук, доцент, доцент кафедри мікробіології, вірусології та біотехнології</a:t>
            </a:r>
            <a:br>
              <a:rPr lang="ru-RU" sz="1400" dirty="0">
                <a:effectLst/>
                <a:latin typeface="Aptos" panose="020B0004020202020204" pitchFamily="34" charset="0"/>
                <a:ea typeface="Times New Roman" panose="02020603050405020304" pitchFamily="18" charset="0"/>
              </a:rPr>
            </a:br>
            <a:r>
              <a:rPr lang="uk-UA" sz="1400" dirty="0">
                <a:effectLst/>
                <a:latin typeface="Aptos" panose="020B0004020202020204" pitchFamily="34" charset="0"/>
                <a:ea typeface="Times New Roman" panose="02020603050405020304" pitchFamily="18" charset="0"/>
              </a:rPr>
              <a:t>Сфера наукових інтересів:</a:t>
            </a:r>
            <a:br>
              <a:rPr lang="ru-RU" sz="1400" dirty="0">
                <a:effectLst/>
                <a:latin typeface="Aptos" panose="020B0004020202020204" pitchFamily="34" charset="0"/>
                <a:ea typeface="Times New Roman" panose="02020603050405020304" pitchFamily="18" charset="0"/>
              </a:rPr>
            </a:br>
            <a:r>
              <a:rPr lang="uk-UA" sz="1400" dirty="0">
                <a:effectLst/>
                <a:latin typeface="Aptos" panose="020B0004020202020204" pitchFamily="34" charset="0"/>
                <a:ea typeface="Times New Roman" panose="02020603050405020304" pitchFamily="18" charset="0"/>
              </a:rPr>
              <a:t>розробка екологічно безпечних біопрепаратів для боротьби зі шкідниками сільського господарства і хворобами овочевих і зернових культур\</a:t>
            </a:r>
            <a:br>
              <a:rPr lang="uk-UA" sz="1400" dirty="0">
                <a:effectLst/>
                <a:latin typeface="Aptos" panose="020B0004020202020204" pitchFamily="34" charset="0"/>
                <a:ea typeface="Times New Roman" panose="02020603050405020304" pitchFamily="18" charset="0"/>
              </a:rPr>
            </a:br>
            <a:br>
              <a:rPr lang="uk-UA" sz="1400" dirty="0">
                <a:effectLst/>
                <a:latin typeface="Aptos" panose="020B0004020202020204" pitchFamily="34" charset="0"/>
                <a:ea typeface="Times New Roman" panose="02020603050405020304" pitchFamily="18" charset="0"/>
              </a:rPr>
            </a:br>
            <a:br>
              <a:rPr lang="ru-RU" sz="1400" dirty="0">
                <a:effectLst/>
                <a:latin typeface="Aptos" panose="020B0004020202020204" pitchFamily="34" charset="0"/>
                <a:ea typeface="Times New Roman" panose="02020603050405020304" pitchFamily="18" charset="0"/>
              </a:rPr>
            </a:br>
            <a:r>
              <a:rPr lang="uk-UA" sz="1400" dirty="0">
                <a:effectLst/>
                <a:latin typeface="Aptos" panose="020B0004020202020204" pitchFamily="34" charset="0"/>
                <a:ea typeface="Times New Roman" panose="02020603050405020304" pitchFamily="18" charset="0"/>
              </a:rPr>
              <a:t>Офіційна </a:t>
            </a:r>
            <a:r>
              <a:rPr lang="uk-UA" sz="1400" dirty="0" err="1">
                <a:effectLst/>
                <a:latin typeface="Aptos" panose="020B0004020202020204" pitchFamily="34" charset="0"/>
                <a:ea typeface="Times New Roman" panose="02020603050405020304" pitchFamily="18" charset="0"/>
              </a:rPr>
              <a:t>вебсторінка</a:t>
            </a:r>
            <a:r>
              <a:rPr lang="uk-UA" sz="1400" dirty="0">
                <a:effectLst/>
                <a:latin typeface="Aptos" panose="020B0004020202020204" pitchFamily="34" charset="0"/>
                <a:ea typeface="Times New Roman" panose="02020603050405020304" pitchFamily="18" charset="0"/>
              </a:rPr>
              <a:t>:</a:t>
            </a:r>
            <a:br>
              <a:rPr lang="ru-RU" sz="1400" dirty="0">
                <a:effectLst/>
                <a:latin typeface="Aptos" panose="020B0004020202020204" pitchFamily="34" charset="0"/>
                <a:ea typeface="Times New Roman" panose="02020603050405020304" pitchFamily="18" charset="0"/>
              </a:rPr>
            </a:br>
            <a:r>
              <a:rPr lang="uk-UA" sz="1400" strike="noStrike" dirty="0">
                <a:solidFill>
                  <a:schemeClr val="bg2">
                    <a:lumMod val="50000"/>
                  </a:schemeClr>
                </a:solidFill>
                <a:effectLst/>
                <a:latin typeface="Aptos" panose="020B0004020202020204" pitchFamily="34" charset="0"/>
                <a:ea typeface="Times New Roman" panose="02020603050405020304" pitchFamily="18" charset="0"/>
                <a:hlinkClick r:id="rId2"/>
              </a:rPr>
              <a:t>https://dnu.dp.ua/view/kafedra_mikrobiologii_virusologii_ta_biotehnologii</a:t>
            </a:r>
            <a:br>
              <a:rPr lang="uk-UA" sz="1400" u="none" strike="noStrike" dirty="0">
                <a:solidFill>
                  <a:srgbClr val="0563C1"/>
                </a:solidFill>
                <a:effectLst/>
                <a:latin typeface="Aptos" panose="020B0004020202020204" pitchFamily="34" charset="0"/>
                <a:ea typeface="Times New Roman" panose="02020603050405020304" pitchFamily="18" charset="0"/>
              </a:rPr>
            </a:br>
            <a:br>
              <a:rPr lang="ru-RU" sz="1400" dirty="0">
                <a:effectLst/>
                <a:latin typeface="Aptos" panose="020B0004020202020204" pitchFamily="34" charset="0"/>
                <a:ea typeface="Times New Roman" panose="02020603050405020304" pitchFamily="18" charset="0"/>
              </a:rPr>
            </a:br>
            <a:r>
              <a:rPr lang="uk-UA" sz="1400" dirty="0">
                <a:effectLst/>
                <a:latin typeface="Aptos" panose="020B0004020202020204" pitchFamily="34" charset="0"/>
                <a:ea typeface="Times New Roman" panose="02020603050405020304" pitchFamily="18" charset="0"/>
              </a:rPr>
              <a:t>ORCID: </a:t>
            </a:r>
            <a:r>
              <a:rPr lang="uk-UA" sz="1400" dirty="0">
                <a:solidFill>
                  <a:schemeClr val="bg2">
                    <a:lumMod val="50000"/>
                  </a:schemeClr>
                </a:solidFill>
                <a:effectLst/>
                <a:latin typeface="Aptos" panose="020B0004020202020204" pitchFamily="34" charset="0"/>
                <a:ea typeface="Times New Roman" panose="02020603050405020304" pitchFamily="18" charset="0"/>
              </a:rPr>
              <a:t>0000-0002-0560-5514</a:t>
            </a:r>
            <a:br>
              <a:rPr lang="uk-UA" sz="1400" dirty="0">
                <a:effectLst/>
                <a:latin typeface="Aptos" panose="020B0004020202020204" pitchFamily="34" charset="0"/>
                <a:ea typeface="Times New Roman" panose="02020603050405020304" pitchFamily="18" charset="0"/>
              </a:rPr>
            </a:br>
            <a:br>
              <a:rPr lang="ru-RU" sz="1800" dirty="0">
                <a:effectLst/>
                <a:latin typeface="Times New Roman" panose="02020603050405020304" pitchFamily="18" charset="0"/>
                <a:ea typeface="Times New Roman" panose="02020603050405020304" pitchFamily="18" charset="0"/>
              </a:rPr>
            </a:br>
            <a:br>
              <a:rPr lang="ru-RU" sz="1400" dirty="0">
                <a:effectLst/>
                <a:latin typeface="Aptos" panose="020B0004020202020204" pitchFamily="34" charset="0"/>
                <a:ea typeface="Times New Roman" panose="02020603050405020304" pitchFamily="18" charset="0"/>
              </a:rPr>
            </a:br>
            <a:endParaRPr lang="ru-RU" sz="1400" dirty="0">
              <a:solidFill>
                <a:schemeClr val="bg1"/>
              </a:solidFill>
              <a:latin typeface="Aptos" panose="020B0004020202020204" pitchFamily="34" charset="0"/>
            </a:endParaRPr>
          </a:p>
        </p:txBody>
      </p:sp>
      <p:sp>
        <p:nvSpPr>
          <p:cNvPr id="3" name="Объект 2"/>
          <p:cNvSpPr>
            <a:spLocks noGrp="1"/>
          </p:cNvSpPr>
          <p:nvPr>
            <p:ph idx="1"/>
          </p:nvPr>
        </p:nvSpPr>
        <p:spPr>
          <a:xfrm>
            <a:off x="549443" y="235953"/>
            <a:ext cx="9641304" cy="1255294"/>
          </a:xfrm>
        </p:spPr>
        <p:txBody>
          <a:bodyPr>
            <a:normAutofit fontScale="62500" lnSpcReduction="20000"/>
          </a:bodyPr>
          <a:lstStyle/>
          <a:p>
            <a:pPr marL="0" indent="0" algn="ctr">
              <a:buNone/>
            </a:pPr>
            <a:r>
              <a:rPr lang="uk-UA" sz="4000" dirty="0"/>
              <a:t>Дніпровський національний університет імені Олеся Гончара</a:t>
            </a:r>
          </a:p>
          <a:p>
            <a:pPr marL="0" indent="0" algn="ctr">
              <a:buNone/>
            </a:pPr>
            <a:r>
              <a:rPr lang="uk-UA" sz="3400" dirty="0"/>
              <a:t>Біолого-екологічний факультет</a:t>
            </a:r>
          </a:p>
          <a:p>
            <a:pPr marL="0" indent="0" algn="ctr">
              <a:buNone/>
            </a:pPr>
            <a:endParaRPr lang="ru-RU" sz="4000" dirty="0"/>
          </a:p>
        </p:txBody>
      </p:sp>
      <p:pic>
        <p:nvPicPr>
          <p:cNvPr id="1026" name="Picture 2" descr="Дніпровський національний університет імені Олеся Гончара"/>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90747" y="-1"/>
            <a:ext cx="1941095" cy="1941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42947" y="5069307"/>
            <a:ext cx="3388895" cy="1150123"/>
          </a:xfrm>
          <a:prstGeom prst="rect">
            <a:avLst/>
          </a:prstGeom>
          <a:noFill/>
        </p:spPr>
        <p:txBody>
          <a:bodyPr wrap="square" rtlCol="0">
            <a:spAutoFit/>
          </a:bodyPr>
          <a:lstStyle/>
          <a:p>
            <a:pPr>
              <a:lnSpc>
                <a:spcPct val="115000"/>
              </a:lnSpc>
              <a:spcAft>
                <a:spcPts val="1000"/>
              </a:spcAft>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mail</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microviro@ukr.net</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buNone/>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Мови: </a:t>
            </a:r>
            <a:br>
              <a:rPr lang="ru-RU" sz="1800" dirty="0">
                <a:effectLst/>
                <a:latin typeface="Calibri" panose="020F0502020204030204" pitchFamily="34" charset="0"/>
                <a:ea typeface="Times New Roman" panose="02020603050405020304" pitchFamily="18" charset="0"/>
                <a:cs typeface="Times New Roman" panose="02020603050405020304" pitchFamily="18" charset="0"/>
              </a:rPr>
            </a:b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Українська, англійська</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1491248"/>
            <a:ext cx="8534400" cy="4503152"/>
          </a:xfrm>
        </p:spPr>
        <p:txBody>
          <a:bodyPr>
            <a:noAutofit/>
          </a:bodyPr>
          <a:lstStyle/>
          <a:p>
            <a:pPr>
              <a:lnSpc>
                <a:spcPct val="115000"/>
              </a:lnSpc>
              <a:spcAft>
                <a:spcPts val="800"/>
              </a:spcAft>
              <a:buNone/>
            </a:pPr>
            <a:r>
              <a:rPr lang="ru-RU" sz="1400" dirty="0">
                <a:latin typeface="Aptos" panose="020B0004020202020204" pitchFamily="34" charset="0"/>
              </a:rPr>
              <a:t>ПОТЕНЦІЙНИЙ НАУКОВИЙ КЕРІВНИК АСПІРАНТА</a:t>
            </a:r>
            <a:br>
              <a:rPr lang="ru-RU" sz="1400" dirty="0">
                <a:latin typeface="Aptos" panose="020B0004020202020204" pitchFamily="34" charset="0"/>
              </a:rPr>
            </a:br>
            <a:br>
              <a:rPr lang="ru-RU" sz="1400" dirty="0">
                <a:latin typeface="Aptos" panose="020B0004020202020204" pitchFamily="34" charset="0"/>
              </a:rPr>
            </a:br>
            <a:br>
              <a:rPr lang="ru-RU" sz="1400" dirty="0">
                <a:latin typeface="Aptos" panose="020B0004020202020204" pitchFamily="34"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ДЬОМШИНА Ольга Олександрівна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СТУПІНЬ / ЗВАННЯ / ПОСАДА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Кандидат біологічних наук, доцент, доцент кафедри біохімії та фізіології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СФЕРА НАУКОВИХ ІНТЕРЕСІВ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Біохімія печінки; патогенез </a:t>
            </a:r>
            <a:r>
              <a:rPr lang="uk-UA" sz="1400" kern="100" dirty="0" err="1">
                <a:effectLst/>
                <a:latin typeface="Aptos" panose="020B0004020202020204" pitchFamily="34" charset="0"/>
                <a:ea typeface="Aptos" panose="020B0004020202020204" pitchFamily="34" charset="0"/>
                <a:cs typeface="Times New Roman" panose="02020603050405020304" pitchFamily="18" charset="0"/>
              </a:rPr>
              <a:t>хвороб</a:t>
            </a:r>
            <a:r>
              <a:rPr lang="uk-UA" sz="1400" kern="100" dirty="0">
                <a:effectLst/>
                <a:latin typeface="Aptos" panose="020B0004020202020204" pitchFamily="34" charset="0"/>
                <a:ea typeface="Aptos" panose="020B0004020202020204" pitchFamily="34" charset="0"/>
                <a:cs typeface="Times New Roman" panose="02020603050405020304" pitchFamily="18" charset="0"/>
              </a:rPr>
              <a:t> печінки; молекулярні механізми печінкової енцефалопатії, старіння печінки, взаємозв’язку між цукровим діабетом та печінковою резистентністю, взаємозв’язку між депресією та печінковою дисфункцією, гепатотоксичності та </a:t>
            </a:r>
            <a:r>
              <a:rPr lang="uk-UA" sz="1400" kern="100" dirty="0" err="1">
                <a:effectLst/>
                <a:latin typeface="Aptos" panose="020B0004020202020204" pitchFamily="34" charset="0"/>
                <a:ea typeface="Aptos" panose="020B0004020202020204" pitchFamily="34" charset="0"/>
                <a:cs typeface="Times New Roman" panose="02020603050405020304" pitchFamily="18" charset="0"/>
              </a:rPr>
              <a:t>гепатопротекції</a:t>
            </a:r>
            <a:r>
              <a:rPr lang="uk-UA" sz="1400" kern="100" dirty="0">
                <a:effectLst/>
                <a:latin typeface="Aptos" panose="020B0004020202020204" pitchFamily="34" charset="0"/>
                <a:ea typeface="Aptos" panose="020B0004020202020204" pitchFamily="34" charset="0"/>
                <a:cs typeface="Times New Roman" panose="02020603050405020304" pitchFamily="18" charset="0"/>
              </a:rPr>
              <a:t> лікарських засобів, мітохондріальних дисфункцій.</a:t>
            </a:r>
            <a:br>
              <a:rPr lang="uk-UA" sz="1400" kern="100" dirty="0">
                <a:effectLst/>
                <a:latin typeface="Aptos" panose="020B0004020202020204" pitchFamily="34" charset="0"/>
                <a:ea typeface="Aptos" panose="020B0004020202020204" pitchFamily="34" charset="0"/>
                <a:cs typeface="Times New Roman" panose="02020603050405020304" pitchFamily="18" charset="0"/>
              </a:rPr>
            </a:b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Офіційна </a:t>
            </a:r>
            <a:r>
              <a:rPr lang="uk-UA" sz="1400" kern="100" dirty="0" err="1">
                <a:effectLst/>
                <a:latin typeface="Aptos" panose="020B0004020202020204" pitchFamily="34" charset="0"/>
                <a:ea typeface="Aptos" panose="020B0004020202020204" pitchFamily="34" charset="0"/>
                <a:cs typeface="Times New Roman" panose="02020603050405020304" pitchFamily="18" charset="0"/>
              </a:rPr>
              <a:t>вебсторінка</a:t>
            </a:r>
            <a:r>
              <a:rPr lang="uk-UA" sz="1400" kern="100" dirty="0">
                <a:effectLst/>
                <a:latin typeface="Aptos" panose="020B0004020202020204" pitchFamily="34" charset="0"/>
                <a:ea typeface="Aptos" panose="020B0004020202020204" pitchFamily="34" charset="0"/>
                <a:cs typeface="Times New Roman" panose="02020603050405020304" pitchFamily="18" charset="0"/>
              </a:rPr>
              <a:t>:</a:t>
            </a:r>
            <a:br>
              <a:rPr lang="uk-UA"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 </a:t>
            </a:r>
            <a:r>
              <a:rPr lang="uk-UA" sz="1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https://www.biochemistry-dnu.dp.ua/dyomshina/</a:t>
            </a:r>
            <a:r>
              <a:rPr lang="uk-UA" sz="1400" kern="100" dirty="0">
                <a:effectLst/>
                <a:latin typeface="Aptos" panose="020B0004020202020204" pitchFamily="34" charset="0"/>
                <a:ea typeface="Aptos" panose="020B0004020202020204" pitchFamily="34" charset="0"/>
                <a:cs typeface="Times New Roman" panose="02020603050405020304" pitchFamily="18" charset="0"/>
              </a:rPr>
              <a:t>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ORCID: </a:t>
            </a:r>
            <a:r>
              <a:rPr lang="uk-UA" sz="140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0000-0001-7791-4028</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br>
              <a:rPr lang="ru-RU" sz="1800" dirty="0">
                <a:effectLst/>
                <a:latin typeface="Times New Roman" panose="02020603050405020304" pitchFamily="18" charset="0"/>
                <a:ea typeface="Times New Roman" panose="02020603050405020304" pitchFamily="18" charset="0"/>
              </a:rPr>
            </a:br>
            <a:br>
              <a:rPr lang="ru-RU" sz="1400" dirty="0">
                <a:effectLst/>
                <a:latin typeface="Aptos" panose="020B0004020202020204" pitchFamily="34" charset="0"/>
                <a:ea typeface="Times New Roman" panose="02020603050405020304" pitchFamily="18" charset="0"/>
              </a:rPr>
            </a:br>
            <a:endParaRPr lang="ru-RU" sz="1400" dirty="0">
              <a:solidFill>
                <a:schemeClr val="bg1"/>
              </a:solidFill>
              <a:latin typeface="Aptos" panose="020B0004020202020204" pitchFamily="34" charset="0"/>
            </a:endParaRPr>
          </a:p>
        </p:txBody>
      </p:sp>
      <p:sp>
        <p:nvSpPr>
          <p:cNvPr id="3" name="Объект 2"/>
          <p:cNvSpPr>
            <a:spLocks noGrp="1"/>
          </p:cNvSpPr>
          <p:nvPr>
            <p:ph idx="1"/>
          </p:nvPr>
        </p:nvSpPr>
        <p:spPr>
          <a:xfrm>
            <a:off x="549443" y="235953"/>
            <a:ext cx="9641304" cy="1255294"/>
          </a:xfrm>
        </p:spPr>
        <p:txBody>
          <a:bodyPr>
            <a:normAutofit fontScale="62500" lnSpcReduction="20000"/>
          </a:bodyPr>
          <a:lstStyle/>
          <a:p>
            <a:pPr marL="0" indent="0" algn="ctr">
              <a:buNone/>
            </a:pPr>
            <a:r>
              <a:rPr lang="uk-UA" sz="4000" dirty="0"/>
              <a:t>Дніпровський національний університет імені Олеся Гончара</a:t>
            </a:r>
          </a:p>
          <a:p>
            <a:pPr marL="0" indent="0" algn="ctr">
              <a:buNone/>
            </a:pPr>
            <a:r>
              <a:rPr lang="uk-UA" sz="3400" dirty="0"/>
              <a:t>Біолого-екологічний факультет</a:t>
            </a:r>
          </a:p>
          <a:p>
            <a:pPr marL="0" indent="0" algn="ctr">
              <a:buNone/>
            </a:pPr>
            <a:endParaRPr lang="ru-RU" sz="4000" dirty="0"/>
          </a:p>
        </p:txBody>
      </p:sp>
      <p:pic>
        <p:nvPicPr>
          <p:cNvPr id="1026" name="Picture 2" descr="Дніпровський національний університет імені Олеся Гончара"/>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90747" y="-1"/>
            <a:ext cx="1941095" cy="1941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42947" y="5069307"/>
            <a:ext cx="3388895" cy="1022459"/>
          </a:xfrm>
          <a:prstGeom prst="rect">
            <a:avLst/>
          </a:prstGeom>
          <a:noFill/>
        </p:spPr>
        <p:txBody>
          <a:bodyPr wrap="square" rtlCol="0">
            <a:spAutoFit/>
          </a:bodyPr>
          <a:lstStyle/>
          <a:p>
            <a:pPr>
              <a:lnSpc>
                <a:spcPct val="115000"/>
              </a:lnSpc>
              <a:spcAft>
                <a:spcPts val="1000"/>
              </a:spcAft>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e</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mail</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r>
              <a:rPr lang="fr-FR" sz="1400" dirty="0">
                <a:effectLst/>
                <a:latin typeface="Aptos" panose="020B0004020202020204" pitchFamily="34" charset="0"/>
                <a:ea typeface="Aptos" panose="020B0004020202020204" pitchFamily="34" charset="0"/>
                <a:cs typeface="Times New Roman" panose="02020603050405020304" pitchFamily="18" charset="0"/>
                <a:hlinkClick r:id="rId5"/>
              </a:rPr>
              <a:t>domshyna_o@365.dnu.edu.ua</a:t>
            </a:r>
            <a:endParaRPr lang="ru-RU" sz="14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buNone/>
            </a:pPr>
            <a:r>
              <a:rPr lang="uk-UA" sz="1400" dirty="0">
                <a:effectLst/>
                <a:latin typeface="Aptos" panose="020B0004020202020204" pitchFamily="34" charset="0"/>
                <a:ea typeface="Times New Roman" panose="02020603050405020304" pitchFamily="18" charset="0"/>
                <a:cs typeface="Times New Roman" panose="02020603050405020304" pitchFamily="18" charset="0"/>
              </a:rPr>
              <a:t>Мови: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Українська, англійська</a:t>
            </a:r>
            <a:endParaRPr lang="ru-RU" sz="1400" dirty="0">
              <a:latin typeface="Aptos" panose="020B0004020202020204" pitchFamily="34" charset="0"/>
            </a:endParaRPr>
          </a:p>
        </p:txBody>
      </p:sp>
      <p:pic>
        <p:nvPicPr>
          <p:cNvPr id="4" name="Рисунок 3"/>
          <p:cNvPicPr>
            <a:picLocks noChangeAspect="1"/>
          </p:cNvPicPr>
          <p:nvPr/>
        </p:nvPicPr>
        <p:blipFill>
          <a:blip r:embed="rId6"/>
          <a:stretch>
            <a:fillRect/>
          </a:stretch>
        </p:blipFill>
        <p:spPr>
          <a:xfrm>
            <a:off x="9218612" y="2010146"/>
            <a:ext cx="1841152" cy="260931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1491248"/>
            <a:ext cx="8534400" cy="4503152"/>
          </a:xfrm>
        </p:spPr>
        <p:txBody>
          <a:bodyPr>
            <a:noAutofit/>
          </a:bodyPr>
          <a:lstStyle/>
          <a:p>
            <a:pPr>
              <a:lnSpc>
                <a:spcPct val="115000"/>
              </a:lnSpc>
              <a:spcAft>
                <a:spcPts val="800"/>
              </a:spcAft>
              <a:buNone/>
            </a:pPr>
            <a:r>
              <a:rPr lang="ru-RU" sz="1400" dirty="0">
                <a:latin typeface="Aptos" panose="020B0004020202020204" pitchFamily="34" charset="0"/>
              </a:rPr>
              <a:t>ПОТЕНЦІЙНИЙ НАУКОВИЙ КЕРІВНИК АСПІРАНТА</a:t>
            </a:r>
            <a:br>
              <a:rPr lang="ru-RU" sz="1400" dirty="0">
                <a:latin typeface="Aptos" panose="020B0004020202020204" pitchFamily="34" charset="0"/>
              </a:rPr>
            </a:br>
            <a:br>
              <a:rPr lang="ru-RU" sz="1400" dirty="0">
                <a:latin typeface="Aptos" panose="020B0004020202020204" pitchFamily="34" charset="0"/>
              </a:rPr>
            </a:br>
            <a:br>
              <a:rPr lang="ru-RU" sz="1400" dirty="0">
                <a:latin typeface="Aptos" panose="020B0004020202020204" pitchFamily="34"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УШАКОВА Галина Олександрівна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СТУПІНЬ / ЗВАННЯ / ПОСАДА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Доктор біологічних наук, професор, пРофесор кафедри біохімії та фізіології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СФЕРА НАУКОВИХ ІНТЕРЕСІВ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Молекулярно-біохімічні механізми навчання, пам’яті, адаптації нейронів та </a:t>
            </a:r>
            <a:r>
              <a:rPr lang="uk-UA" sz="1400" kern="100" dirty="0" err="1">
                <a:effectLst/>
                <a:latin typeface="Aptos" panose="020B0004020202020204" pitchFamily="34" charset="0"/>
                <a:ea typeface="Aptos" panose="020B0004020202020204" pitchFamily="34" charset="0"/>
                <a:cs typeface="Times New Roman" panose="02020603050405020304" pitchFamily="18" charset="0"/>
              </a:rPr>
              <a:t>гліальних</a:t>
            </a:r>
            <a:r>
              <a:rPr lang="uk-UA" sz="1400" kern="100" dirty="0">
                <a:effectLst/>
                <a:latin typeface="Aptos" panose="020B0004020202020204" pitchFamily="34" charset="0"/>
                <a:ea typeface="Aptos" panose="020B0004020202020204" pitchFamily="34" charset="0"/>
                <a:cs typeface="Times New Roman" panose="02020603050405020304" pitchFamily="18" charset="0"/>
              </a:rPr>
              <a:t> клітин головного мозку до </a:t>
            </a:r>
            <a:r>
              <a:rPr lang="uk-UA" sz="1400" kern="100" dirty="0" err="1">
                <a:effectLst/>
                <a:latin typeface="Aptos" panose="020B0004020202020204" pitchFamily="34" charset="0"/>
                <a:ea typeface="Aptos" panose="020B0004020202020204" pitchFamily="34" charset="0"/>
                <a:cs typeface="Times New Roman" panose="02020603050405020304" pitchFamily="18" charset="0"/>
              </a:rPr>
              <a:t>стресогенних</a:t>
            </a:r>
            <a:r>
              <a:rPr lang="uk-UA" sz="1400" kern="100" dirty="0">
                <a:effectLst/>
                <a:latin typeface="Aptos" panose="020B0004020202020204" pitchFamily="34" charset="0"/>
                <a:ea typeface="Aptos" panose="020B0004020202020204" pitchFamily="34" charset="0"/>
                <a:cs typeface="Times New Roman" panose="02020603050405020304" pitchFamily="18" charset="0"/>
              </a:rPr>
              <a:t> факторів та патогенезу, а саме участі в них </a:t>
            </a:r>
            <a:r>
              <a:rPr lang="uk-UA" sz="1400" kern="100" dirty="0" err="1">
                <a:effectLst/>
                <a:latin typeface="Aptos" panose="020B0004020202020204" pitchFamily="34" charset="0"/>
                <a:ea typeface="Aptos" panose="020B0004020202020204" pitchFamily="34" charset="0"/>
                <a:cs typeface="Times New Roman" panose="02020603050405020304" pitchFamily="18" charset="0"/>
              </a:rPr>
              <a:t>нейроспецифічних</a:t>
            </a:r>
            <a:r>
              <a:rPr lang="uk-UA" sz="1400" kern="100" dirty="0">
                <a:effectLst/>
                <a:latin typeface="Aptos" panose="020B0004020202020204" pitchFamily="34" charset="0"/>
                <a:ea typeface="Aptos" panose="020B0004020202020204" pitchFamily="34" charset="0"/>
                <a:cs typeface="Times New Roman" panose="02020603050405020304" pitchFamily="18" charset="0"/>
              </a:rPr>
              <a:t> протеїнів та </a:t>
            </a:r>
            <a:r>
              <a:rPr lang="uk-UA" sz="1400" kern="100" dirty="0" err="1">
                <a:effectLst/>
                <a:latin typeface="Aptos" panose="020B0004020202020204" pitchFamily="34" charset="0"/>
                <a:ea typeface="Aptos" panose="020B0004020202020204" pitchFamily="34" charset="0"/>
                <a:cs typeface="Times New Roman" panose="02020603050405020304" pitchFamily="18" charset="0"/>
              </a:rPr>
              <a:t>глікозаміноглікан-зв’язуючих</a:t>
            </a:r>
            <a:r>
              <a:rPr lang="uk-UA" sz="1400" kern="100" dirty="0">
                <a:effectLst/>
                <a:latin typeface="Aptos" panose="020B0004020202020204" pitchFamily="34" charset="0"/>
                <a:ea typeface="Aptos" panose="020B0004020202020204" pitchFamily="34" charset="0"/>
                <a:cs typeface="Times New Roman" panose="02020603050405020304" pitchFamily="18" charset="0"/>
              </a:rPr>
              <a:t> компонентів. Методологія сучасних біохімічних та </a:t>
            </a:r>
            <a:r>
              <a:rPr lang="uk-UA" sz="1400" kern="100" dirty="0" err="1">
                <a:effectLst/>
                <a:latin typeface="Aptos" panose="020B0004020202020204" pitchFamily="34" charset="0"/>
                <a:ea typeface="Aptos" panose="020B0004020202020204" pitchFamily="34" charset="0"/>
                <a:cs typeface="Times New Roman" panose="02020603050405020304" pitchFamily="18" charset="0"/>
              </a:rPr>
              <a:t>імуногістохімічних</a:t>
            </a:r>
            <a:r>
              <a:rPr lang="uk-UA" sz="1400" kern="100" dirty="0">
                <a:effectLst/>
                <a:latin typeface="Aptos" panose="020B0004020202020204" pitchFamily="34" charset="0"/>
                <a:ea typeface="Aptos" panose="020B0004020202020204" pitchFamily="34" charset="0"/>
                <a:cs typeface="Times New Roman" panose="02020603050405020304" pitchFamily="18" charset="0"/>
              </a:rPr>
              <a:t> методів аналізу, та реєстрації фізіологічної активності тварин (фізіологічні тести поведінки).</a:t>
            </a:r>
            <a:br>
              <a:rPr lang="uk-UA" sz="1400" kern="100" dirty="0">
                <a:effectLst/>
                <a:latin typeface="Aptos" panose="020B0004020202020204" pitchFamily="34" charset="0"/>
                <a:ea typeface="Aptos" panose="020B0004020202020204" pitchFamily="34" charset="0"/>
                <a:cs typeface="Times New Roman" panose="02020603050405020304" pitchFamily="18" charset="0"/>
              </a:rPr>
            </a:b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Офіційна </a:t>
            </a:r>
            <a:r>
              <a:rPr lang="uk-UA" sz="1400" kern="100" dirty="0" err="1">
                <a:effectLst/>
                <a:latin typeface="Aptos" panose="020B0004020202020204" pitchFamily="34" charset="0"/>
                <a:ea typeface="Aptos" panose="020B0004020202020204" pitchFamily="34" charset="0"/>
                <a:cs typeface="Times New Roman" panose="02020603050405020304" pitchFamily="18" charset="0"/>
              </a:rPr>
              <a:t>вебсторінка</a:t>
            </a:r>
            <a:r>
              <a:rPr lang="uk-UA" sz="1400" kern="100" dirty="0">
                <a:effectLst/>
                <a:latin typeface="Aptos" panose="020B0004020202020204" pitchFamily="34" charset="0"/>
                <a:ea typeface="Aptos" panose="020B0004020202020204" pitchFamily="34" charset="0"/>
                <a:cs typeface="Times New Roman" panose="02020603050405020304" pitchFamily="18" charset="0"/>
              </a:rPr>
              <a:t>: </a:t>
            </a:r>
            <a:r>
              <a:rPr lang="uk-UA" sz="1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https://www.biochemistry-dnu.dp.ua/ushakova/</a:t>
            </a:r>
            <a:r>
              <a:rPr lang="uk-UA" sz="1400" kern="100" dirty="0">
                <a:effectLst/>
                <a:latin typeface="Aptos" panose="020B0004020202020204" pitchFamily="34" charset="0"/>
                <a:ea typeface="Aptos" panose="020B0004020202020204" pitchFamily="34" charset="0"/>
                <a:cs typeface="Times New Roman" panose="02020603050405020304" pitchFamily="18" charset="0"/>
              </a:rPr>
              <a:t> </a:t>
            </a:r>
            <a:br>
              <a:rPr lang="ru-RU" sz="1400" kern="100" dirty="0">
                <a:effectLst/>
                <a:latin typeface="Aptos" panose="020B0004020202020204" pitchFamily="34" charset="0"/>
                <a:ea typeface="Aptos" panose="020B0004020202020204" pitchFamily="34" charset="0"/>
                <a:cs typeface="Times New Roman" panose="02020603050405020304" pitchFamily="18" charset="0"/>
              </a:rPr>
            </a:br>
            <a:r>
              <a:rPr lang="uk-UA" sz="1400" kern="100" dirty="0">
                <a:effectLst/>
                <a:latin typeface="Aptos" panose="020B0004020202020204" pitchFamily="34" charset="0"/>
                <a:ea typeface="Aptos" panose="020B0004020202020204" pitchFamily="34" charset="0"/>
                <a:cs typeface="Times New Roman" panose="02020603050405020304" pitchFamily="18" charset="0"/>
              </a:rPr>
              <a:t>ORCID: </a:t>
            </a:r>
            <a:r>
              <a:rPr lang="en-US" sz="1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0000-0002-5633-2739</a:t>
            </a:r>
            <a:r>
              <a:rPr lang="uk-UA" sz="1400" kern="100" dirty="0">
                <a:effectLst/>
                <a:latin typeface="Aptos" panose="020B0004020202020204" pitchFamily="34" charset="0"/>
                <a:ea typeface="Aptos" panose="020B0004020202020204" pitchFamily="34" charset="0"/>
                <a:cs typeface="Times New Roman" panose="02020603050405020304" pitchFamily="18" charset="0"/>
              </a:rPr>
              <a:t> </a:t>
            </a:r>
            <a:br>
              <a:rPr lang="ru-RU" sz="1800" kern="100" dirty="0">
                <a:effectLst/>
                <a:latin typeface="Aptos" panose="020B0004020202020204" pitchFamily="34" charset="0"/>
                <a:ea typeface="Aptos" panose="020B0004020202020204" pitchFamily="34" charset="0"/>
                <a:cs typeface="Times New Roman" panose="02020603050405020304" pitchFamily="18" charset="0"/>
              </a:rPr>
            </a:br>
            <a:br>
              <a:rPr lang="ru-RU" sz="1400" dirty="0">
                <a:effectLst/>
                <a:latin typeface="Aptos" panose="020B0004020202020204" pitchFamily="34" charset="0"/>
                <a:ea typeface="Times New Roman" panose="02020603050405020304" pitchFamily="18" charset="0"/>
              </a:rPr>
            </a:br>
            <a:endParaRPr lang="ru-RU" sz="1400" dirty="0">
              <a:solidFill>
                <a:schemeClr val="bg1"/>
              </a:solidFill>
              <a:latin typeface="Aptos" panose="020B0004020202020204" pitchFamily="34" charset="0"/>
            </a:endParaRPr>
          </a:p>
        </p:txBody>
      </p:sp>
      <p:sp>
        <p:nvSpPr>
          <p:cNvPr id="3" name="Объект 2"/>
          <p:cNvSpPr>
            <a:spLocks noGrp="1"/>
          </p:cNvSpPr>
          <p:nvPr>
            <p:ph idx="1"/>
          </p:nvPr>
        </p:nvSpPr>
        <p:spPr>
          <a:xfrm>
            <a:off x="549443" y="235953"/>
            <a:ext cx="9641304" cy="1255294"/>
          </a:xfrm>
        </p:spPr>
        <p:txBody>
          <a:bodyPr>
            <a:normAutofit fontScale="62500" lnSpcReduction="20000"/>
          </a:bodyPr>
          <a:lstStyle/>
          <a:p>
            <a:pPr marL="0" indent="0" algn="ctr">
              <a:buNone/>
            </a:pPr>
            <a:r>
              <a:rPr lang="uk-UA" sz="4000" dirty="0"/>
              <a:t>Дніпровський національний університет імені Олеся Гончара</a:t>
            </a:r>
          </a:p>
          <a:p>
            <a:pPr marL="0" indent="0" algn="ctr">
              <a:buNone/>
            </a:pPr>
            <a:r>
              <a:rPr lang="uk-UA" sz="3400" dirty="0"/>
              <a:t>Біолого-екологічний факультет</a:t>
            </a:r>
          </a:p>
          <a:p>
            <a:pPr marL="0" indent="0" algn="ctr">
              <a:buNone/>
            </a:pPr>
            <a:endParaRPr lang="ru-RU" sz="4000" dirty="0"/>
          </a:p>
        </p:txBody>
      </p:sp>
      <p:pic>
        <p:nvPicPr>
          <p:cNvPr id="1026" name="Picture 2" descr="Дніпровський національний університет імені Олеся Гончара"/>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90747" y="-1"/>
            <a:ext cx="1941095" cy="1941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42947" y="5069307"/>
            <a:ext cx="3388895" cy="1022459"/>
          </a:xfrm>
          <a:prstGeom prst="rect">
            <a:avLst/>
          </a:prstGeom>
          <a:noFill/>
        </p:spPr>
        <p:txBody>
          <a:bodyPr wrap="square" rtlCol="0">
            <a:spAutoFit/>
          </a:bodyPr>
          <a:lstStyle/>
          <a:p>
            <a:pPr>
              <a:lnSpc>
                <a:spcPct val="115000"/>
              </a:lnSpc>
              <a:spcAft>
                <a:spcPts val="1000"/>
              </a:spcAft>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e</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mail</a:t>
            </a:r>
            <a:r>
              <a:rPr lang="uk-UA" sz="1400" dirty="0">
                <a:effectLst/>
                <a:latin typeface="Aptos" panose="020B0004020202020204" pitchFamily="34" charset="0"/>
                <a:ea typeface="Times New Roman" panose="02020603050405020304" pitchFamily="18" charset="0"/>
                <a:cs typeface="Times New Roman" panose="02020603050405020304" pitchFamily="18" charset="0"/>
              </a:rPr>
              <a:t>: </a:t>
            </a:r>
            <a:r>
              <a:rPr lang="uk-UA" sz="1400" u="sng" kern="100" dirty="0">
                <a:effectLst/>
                <a:latin typeface="Aptos" panose="020B0004020202020204" pitchFamily="34" charset="0"/>
                <a:ea typeface="Aptos" panose="020B0004020202020204" pitchFamily="34" charset="0"/>
                <a:cs typeface="Times New Roman" panose="02020603050405020304" pitchFamily="18" charset="0"/>
                <a:hlinkClick r:id="rId6"/>
              </a:rPr>
              <a:t>ushakova_h@365.dnu.edu.ua</a:t>
            </a:r>
            <a:endParaRPr lang="ru-RU"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1000"/>
              </a:spcAft>
              <a:buNone/>
            </a:pPr>
            <a:r>
              <a:rPr lang="uk-UA" sz="1400" dirty="0">
                <a:effectLst/>
                <a:latin typeface="Aptos" panose="020B0004020202020204" pitchFamily="34" charset="0"/>
                <a:ea typeface="Times New Roman" panose="02020603050405020304" pitchFamily="18" charset="0"/>
                <a:cs typeface="Times New Roman" panose="02020603050405020304" pitchFamily="18" charset="0"/>
              </a:rPr>
              <a:t>Мови: </a:t>
            </a:r>
            <a:br>
              <a:rPr lang="ru-RU" sz="1400" dirty="0">
                <a:effectLst/>
                <a:latin typeface="Aptos" panose="020B0004020202020204" pitchFamily="34" charset="0"/>
                <a:ea typeface="Times New Roman" panose="02020603050405020304" pitchFamily="18" charset="0"/>
                <a:cs typeface="Times New Roman" panose="02020603050405020304" pitchFamily="18" charset="0"/>
              </a:rPr>
            </a:br>
            <a:r>
              <a:rPr lang="uk-UA" sz="1400" dirty="0">
                <a:effectLst/>
                <a:latin typeface="Aptos" panose="020B0004020202020204" pitchFamily="34" charset="0"/>
                <a:ea typeface="Times New Roman" panose="02020603050405020304" pitchFamily="18" charset="0"/>
                <a:cs typeface="Times New Roman" panose="02020603050405020304" pitchFamily="18" charset="0"/>
              </a:rPr>
              <a:t>Українська, англійська</a:t>
            </a:r>
            <a:endParaRPr lang="ru-RU" sz="1400" dirty="0">
              <a:latin typeface="Aptos" panose="020B0004020202020204" pitchFamily="34" charset="0"/>
            </a:endParaRPr>
          </a:p>
        </p:txBody>
      </p:sp>
      <p:pic>
        <p:nvPicPr>
          <p:cNvPr id="4" name="Рисунок 3"/>
          <p:cNvPicPr>
            <a:picLocks noChangeAspect="1"/>
          </p:cNvPicPr>
          <p:nvPr/>
        </p:nvPicPr>
        <p:blipFill>
          <a:blip r:embed="rId7"/>
          <a:stretch>
            <a:fillRect/>
          </a:stretch>
        </p:blipFill>
        <p:spPr>
          <a:xfrm>
            <a:off x="9230643" y="2150817"/>
            <a:ext cx="2260049" cy="2556366"/>
          </a:xfrm>
          <a:prstGeom prst="rect">
            <a:avLst/>
          </a:prstGeom>
        </p:spPr>
      </p:pic>
    </p:spTree>
  </p:cSld>
  <p:clrMapOvr>
    <a:masterClrMapping/>
  </p:clrMapOvr>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19</TotalTime>
  <Words>2695</Words>
  <Application>Microsoft Office PowerPoint</Application>
  <PresentationFormat>Широкоэкранный</PresentationFormat>
  <Paragraphs>118</Paragraphs>
  <Slides>23</Slides>
  <Notes>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Aptos</vt:lpstr>
      <vt:lpstr>Calibri</vt:lpstr>
      <vt:lpstr>Century Gothic</vt:lpstr>
      <vt:lpstr>Times New Roman</vt:lpstr>
      <vt:lpstr>Wingdings 3</vt:lpstr>
      <vt:lpstr>Сектор</vt:lpstr>
      <vt:lpstr>ПОТЕНЦІЙНий НАУКОВий  КЕРІВНИК АСПІРАНТА  БРИГАДИРЕНКО Віктор Васильович   СТУПІНЬ / ЗВАННЯ / ПОСАДА  Кандидат біологічних наук, доцент, доцент кафедри біорізноманіття та екології   СФЕРА НАУКОВИХ ІНТЕРЕСІВ  Забруднення екосистем токсичними речовинами, біоіндикація стану екосистем, біологічні та хімічні методи захисту рослин, екологія шкідників рослин, екологія комах, паразитологія   Офіційна вебсторінка:  https://www.dnu.dp.ua/view/kaf_bioriznomaittia_ekologii  https://scholar.google.com.ua/citations?user=afO89VUAAAAJ&amp;hl  https://www.scopus.com/authid/detail.uri?authorId=26632836300 https://www.webofscience.com/wos/author/record/B-7287-2015 https://www.zoology.dp.ua/brygadyrenko.html   ORCID: https://orcid.org/0000-0002-9448-8232      </vt:lpstr>
      <vt:lpstr>ПОТЕНЦІЙНИЙ НАУКОВИЙ КЕРІВНИК АСПІРАНТА  КУНАХ Ольга Миколаївна   СТУПІНЬ / ЗВАННЯ / ПОСАДА  Доктор біологічних наук, професор, завідувач кафедри біорізноманіття та екології   СФЕРА НАУКОВИХ ІНТЕРЕСІВ  Біоіндикація, моніторинг довкілля, оцінка впливу на довкілля, проєктування в екології, оцінка динаміки факторів довкілля у просторі та часі, дослідження біорізноманіття екосистем   Офіційна вебсторінка:  https://www.zoology.dp.ua/kunah.html     ORCID: https://orcid.org/0000-0002-3631-8884   </vt:lpstr>
      <vt:lpstr>ПОТЕНЦІЙНИЙ НАУКОВИЙ КЕРІВНИК АСПІРАНТА  ЛІСОВЕЦЬ Олена  Іванівна   СТУПІНЬ / ЗВАННЯ / ПОСАДА  Кандидатка біологічних наук, доцентка, доцентка кафедри біорізноманіття та екології   СФЕРА НАУКОВИХ ІНТЕРЕСІВ  фітоіндикація, гемеробія, природність рослинних угруповань, екоморфічний аналіз, урбоекологія, структура та динаміка адвентивної флори, вплив антропогенних чинників на рослинність   Офіційна вебсторінка:  https:// www.dnu.dp.ua/view/kaf_bioriznomaittia_ekologii    ORCID: https://orcid.org/0000-0002-2503-3648   </vt:lpstr>
      <vt:lpstr>ПОТЕНЦІЙНИЙ НАУКОВИЙ КЕРІВНИК АСПІРАНТА  МАСЮК Олександр Миколайович   СТУПІНЬ / ЗВАННЯ / ПОСАДА  Кандидат біологічних наук, доцент, доцент кафедри біорізноманіттята екології   СФЕРА НАУКОВИХ ІНТЕРЕСІВ    Раціональне використання природних ресурсів, відновлення земель порушених внаслідок воєнних дій, рекультивація земель, збереження біорізноманіття, природоохоронна діяльність, оцінка впливу на довкілля, флора, «закриті» екосистеми, екологія, ґрунтознавство.   Офіційна вебсторінка:  https:// www.zoology.dp.ua/   ORCID:https://orcid.org/0000-0001-9357-4078   </vt:lpstr>
      <vt:lpstr>ПОТЕНЦІЙНИЙ НАУКОВИЙ КЕРІВНИК АСПІРАНТА  ГОРБАНЬ Вадим Анатолійович   СТУПІНЬ / ЗВАННЯ / ПОСАДА  Кандидат біологічних наук, доцент, доцент кафедри біорізноманіття та екології   СФЕРА НАУКОВИХ ІНТЕРЕСІВ  Екологічне ґрунтознавство, фізичні властивості ґрунтів, лісове ґрунтознавство, вітрова ерозія ґрунтів, моніторинг ґрунтів    Офіційна вебсторінка:  https:// www.zoology.dp.ua/   ORCID: https://orcid.org/0000-0002-8288-6153 </vt:lpstr>
      <vt:lpstr>ПОТЕНЦІЙНИЙ НАУКОВИЙ КЕРІВНИК АСПІРАНТА  Скляр Тетяна Володимирівна  кандидат біологічних наук, доцент, завідувач кафедри мікробіології, вірусології та біотехнології  Сфера наукових інтересів: вивчення біологічних основ функціонування мікробіоценозів навколишнього середовища та організму людини, механізмів антибіотикорезистентності умовно-патогенних бактерій.  Офіційна вебсторінка:  https://dnu.dp.ua/view/kafedra_mikrobiologii_virusologii_ta_biotehnologii  ORCID: 0000-0003-0224-2460  </vt:lpstr>
      <vt:lpstr>ПОТЕНЦІЙНИЙ НАУКОВИЙ КЕРІВНИК АСПІРАНТА   Дрегваль Оксана Анатоліївна  кандидат біологічних наук, доцент, доцент кафедри мікробіології, вірусології та біотехнології Сфера наукових інтересів: розробка екологічно безпечних біопрепаратів для боротьби зі шкідниками сільського господарства і хворобами овочевих і зернових культур\   Офіційна вебсторінка: https://dnu.dp.ua/view/kafedra_mikrobiologii_virusologii_ta_biotehnologii  ORCID: 0000-0002-0560-5514   </vt:lpstr>
      <vt:lpstr>ПОТЕНЦІЙНИЙ НАУКОВИЙ КЕРІВНИК АСПІРАНТА   ДЬОМШИНА Ольга Олександрівна    СТУПІНЬ / ЗВАННЯ / ПОСАДА  Кандидат біологічних наук, доцент, доцент кафедри біохімії та фізіології    СФЕРА НАУКОВИХ ІНТЕРЕСІВ  Біохімія печінки; патогенез хвороб печінки; молекулярні механізми печінкової енцефалопатії, старіння печінки, взаємозв’язку між цукровим діабетом та печінковою резистентністю, взаємозв’язку між депресією та печінковою дисфункцією, гепатотоксичності та гепатопротекції лікарських засобів, мітохондріальних дисфункцій.  Офіційна вебсторінка:  https://www.biochemistry-dnu.dp.ua/dyomshina/  ORCID: 0000-0001-7791-4028   </vt:lpstr>
      <vt:lpstr>ПОТЕНЦІЙНИЙ НАУКОВИЙ КЕРІВНИК АСПІРАНТА   УШАКОВА Галина Олександрівна    СТУПІНЬ / ЗВАННЯ / ПОСАДА  Доктор біологічних наук, професор, пРофесор кафедри біохімії та фізіології    СФЕРА НАУКОВИХ ІНТЕРЕСІВ  Молекулярно-біохімічні механізми навчання, пам’яті, адаптації нейронів та гліальних клітин головного мозку до стресогенних факторів та патогенезу, а саме участі в них нейроспецифічних протеїнів та глікозаміноглікан-зв’язуючих компонентів. Методологія сучасних біохімічних та імуногістохімічних методів аналізу, та реєстрації фізіологічної активності тварин (фізіологічні тести поведінки).  Офіційна вебсторінка: https://www.biochemistry-dnu.dp.ua/ushakova/  ORCID: 0000-0002-5633-2739   </vt:lpstr>
      <vt:lpstr>ПОТЕНЦІЙНИЙ НАУКОВИЙ КЕРІВНИК АСПІРАНТА   Севериновська Олена Вікторівна   СТУПІНЬ / ЗВАННЯ / ПОСАДА  Доктор біологічних наук, професор кафедри біохімії та фізіології    СФЕРА НАУКОВИХ ІНТЕРЕСІВ  фізіологія сну, усвідомлені сни, Нейрофізіологія та нейротравми, Психофізіологія та емоційні стани, Когнітивна нейронаука, Фармакофізіологія, Фізіологія та гігієна розумової праці, Освітня якість і методологія викладання біології  Офіційна вебсторінка: https://www.biochemistry-dnu.dp.ua/ushakova/  ORCID: 0000-0002-0002-1237  </vt:lpstr>
      <vt:lpstr>ПОТЕНЦІЙНИЙ НАУКОВИЙ КЕРІВНИК АСПІРАНТА   лихолат юрій васильович   СТУПІНЬ / ЗВАННЯ / ПОСАДА  Доктор біологічних наук, професор, завідувач кафедри фізіології та інтродукції рослин   СФЕРА НАУКОВИХ ІНТЕРЕСІВ  фізіологія, біохімія та  екологія рослин  Офіційна вебсторінка: https://www.dnu.dp.ua/view/kafedra_fiziologii_ta_introdukcii_roslyn ORCID:  0000-0003-3354-8251  </vt:lpstr>
      <vt:lpstr>ПОТЕНЦІЙНий НАУКОВий  КЕРІВНИК АСПІРАНТА  ЗАЙЦЕВА ІРИНА ОЛЕКСІЇВНА    СТУПІНЬ / ЗВАННЯ / ПОСАДА  ДОКТОР біологічних наук, ПРОФЕСОР, ПРОФЕСОР кафедри ФІЗІОЛОГІЇ ТА ІНТРОДУКЦІЇ РОСЛИН   СФЕРА НАУКОВИХ ІНТЕРЕСІВ  ЕКОЛОГІЧНА ФІТОФІЗІОЛОГІЯ,  ІНТРОДУКЦІЯ РОСЛИН У БОТАНІЧНИХ САДАХ,  ДЕНДРОЛОГІЯ, СТІЙКІСТЬ ТА АДАПТАЦІЯ РОСЛИН    Офіційна вебсторінка:  https://www.DNU.DP.UA/VIEW/KAFEDRA_FIZIOLOGII_TA_INTRODUKCII_ROSLYN   ORCID: https://orcid.org/0000-0001-5789-7240      </vt:lpstr>
      <vt:lpstr>ПОТЕНЦІЙНИЙ НАУКОВИЙ КЕРІВНИК АСПІРАНТА   кабар анатолій миколайович   СТУПІНЬ / ЗВАННЯ / ПОСАДА  кандидат біологічних наук, доцент, ДОЦЕНТ КАФЕДРИ ФІЗІОЛОГІЇ ТА ІНТРОДУКЦІЇ РОСЛИН, директор ботанічного саду дну   СФЕРА НАУКОВИХ ІНТЕРЕСІВ  фізіологія, біохімія та  інтродукція рослин  Офіційна вебсторінка: https://www.dnu.dp.ua/view/kafedra_fiziologii_ta_introdukcii_roslyn ORCID:  0000-0002-8231-4745  </vt:lpstr>
      <vt:lpstr>ПОТЕНЦІЙНИЙ НАУКОВИЙ КЕРІВНИК АСПІРАНТА   ЛЕГОСТАЄВА ТЕТЯна Вікторівна   СТУПІНЬ / ЗВАННЯ / ПОСАДА  кандидат біологічних наук, доцент, ДОЦЕНТКА кафедри фізіології та інтродукції рослин   СФЕРА НАУКОВИХ ІНТЕРЕСІВ  Анатомія та фізіологія рослин, лікарські рослини, інтер'єрний фітодизайн і флористика, фітоіндикація та фітомоніторинг стану довкілля, методика викладання біології у закладах середньої освіти  Офіційна вебсторінка: https://dnu.dp.ua/view/kafedra_fiziologii_ta_introdukcii_roslyn ORCID: 0000-0002-6179-8584  </vt:lpstr>
      <vt:lpstr>ПОТЕНЦІЙНИЙ НАУКОВИЙ КЕРІВНИК АСПІРАНТА   Юсипіва Тетяна Іванівна   СТУПІНЬ / ЗВАННЯ / ПОСАДА  кандидат біологічних наук, доцент кафедри фізіології рослин та екології, доцентка кафедри фізіології та інтродукції рослин   СФЕРА НАУКОВИХ ІНТЕРЕСІВ  анатомія, фізіологія, біохімія та екологія рослин, Фітоіндикація антропогенного забруднення середовища, методика викладання біології  Офіційна вебсторінка: https://www.dnu.dp.ua/view/kafedra_fiziologii_ta_introdukcii_roslyn  ORCID: 0000-0001-5865-9500   </vt:lpstr>
      <vt:lpstr>ПОТЕНЦІЙНИЙ НАУКОВИЙ КЕРІВНИК АСПІРАНТА  Кофан Ірина Миколаївна    СТУПІНЬ / ЗВАННЯ / ПОСАДА  Кандидат біологічних наук, доцент, доцентка кафедри фізіології та інтродукції рослин  СФЕРА НАУКОВИХ ІНТЕРЕСІВ  Нейрофізіологія, психофізіологія, фізіологія праці та спорту, загальна  та соціальна психологія, психологія спілкування і міжособистісна комунікація,   педагогіка і методика викладання, адаптація та інтродукція рослин     Офіційна вебсторінка:  https://www.dnu.dp.ua/view/kafedra_fiziologii_ta_introdukcii_roslyn   ORCID: 0000-0002-7252-1134   </vt:lpstr>
      <vt:lpstr>ПОТЕНЦІЙНИЙ НАУКОВИЙ КЕРІВНИК АСПІРАНТА   шарамок тетяна сергіївна   СТУПІНЬ / ЗВАННЯ / ПОСАДА  кандидат сільськогосподарських наук, доцент, декан біолого-екологічного факультету   СФЕРА НАУКОВИХ ІНТЕРЕСІВ  гідроекологія, біомоніторинг водного середовища, іхтіотоксикологія, аквакультура, рибництво  Офіційна вебсторінка: https://www.sites.google.com/view/kaf-zagal-biology/ ORCID: 0000-0003-3523-5283 </vt:lpstr>
      <vt:lpstr>ПОТЕНЦІЙНИЙ НАУКОВИЙ КЕРІВНИК АСПІРАНТА  маренков олег миколайович    СТУПІНЬ / ЗВАННЯ / ПОСАДА  кандидат біологічних наук, доцент, проректор з наукової роботи    СФЕРА НАУКОВИХ ІНТЕРЕСІВ  іхтіологія. Гідробіологія, іхтіотоксикологія,  гідроекологія, аквакультура, пермакультура   Офіційна вебсторінка: https://www.sites.google.com/view/kaf-zagal-biology/ ORCID: 0000-0002-3456-2496 </vt:lpstr>
      <vt:lpstr>ПОТЕНЦІЙНИЙ НАУКОВИЙ КЕРІВНИК АСПІРАНТА  шугуров олег олегович    СТУПІНЬ / ЗВАННЯ / ПОСАДА  доктор біологічних наук, с.н.с., професор кафедри загальної біології та водних біоресурсів   СФЕРА НАУКОВИХ ІНТЕРЕСІВ  ФІЗІОЛОГІЯ ТВАРИН ТА ПРОЦЕСИ ФІЗИЧНИХ ВПЛИВІВ НА НИХ (ІОНИЗАЦІЙНІ ОПРОМІНЕННЯ, РАДІОХВИЛІ, ЛАЗЕРИ, ЕЛЕКТРОСТИМУЛЯЦІЯ ТА ЕЛЕКТРОФОРЕЗ, МАГНІТОТЕРАПІЯ), БІОІНЖЕНЕРИЯ, БІОКІБЕРНЕТИКА.  Офіційна вебсторінка: https://www.sites.google.com/view/kaf-zagal-biology/ ORCID: 0000-0001-5943-2260 </vt:lpstr>
      <vt:lpstr>ПОТЕНЦІЙНИЙ НАУКОВИЙ КЕРІВНИК АСПІРАНТА  гассо віктор якович    СТУПІНЬ / ЗВАННЯ / ПОСАДА  кандидат біологічних наук, доцент, проректор з науково-педагогічної роботи у сфері міжнародного співробітництва     СФЕРА НАУКОВИХ ІНТЕРЕСІВ  екологія, екотоксикологія, герпетологія, зоологія  Офіційна вебсторінка: https://www.sites.google.com/view/kaf-zagal-biology/ ORCID:  0000-0001-9373-5759 </vt:lpstr>
      <vt:lpstr>ПОТЕНЦІЙНИЙ НАУКОВИЙ КЕРІВНИК АСПІРАНТА  Єсіпова наталія борисівна    СТУПІНЬ / ЗВАННЯ / ПОСАДА  кандидат біологічних наук, доцент, в.о. завідувачки кафедри загальної біології та водних біоресурсів   СФЕРА НАУКОВИХ ІНТЕРЕСІВ  іхтіопатологія, паразитологія, фізіологія та біохімія гідробіонтів, аквакультура  Офіційна вебсторінка: https://www.sites.google.com/view/kaf-zagal-biology/ ORCID:  0000-0003-1924-2547 </vt:lpstr>
      <vt:lpstr>ПОТЕНЦІЙНИЙ НАУКОВИЙ КЕРІВНИК АСПІРАНТА  дрегваль ігор володимирович    СТУПІНЬ / ЗВАННЯ / ПОСАДА  кандидат біологічних наук, доцент, доцент кафедри загальної біології та водних біоресурсів   СФЕРА НАУКОВИХ ІНТЕРЕСІВ  фізіологія  гідробіонтів, гематологія, біотестування забруднення водних екосистем  Офіційна вебсторінка: https://www.sites.google.com/view/kaf-zagal-biology/ ORCID:  0000-0001-6272-2082 </vt:lpstr>
      <vt:lpstr>ПОТЕНЦІЙНИЙ НАУКОВИЙ КЕРІВНИК АСПІРАНТА  хромих ніна олександрівна    СТУПІНЬ / ЗВАННЯ / ПОСАДА  кандидат біологічних наук, старший дослідник, доцент кафедри загальної біології та водних біоресурсів   СФЕРА НАУКОВИХ ІНТЕРЕСІВ  фізіологія та біохімія рослин, фізіологія та біохімія гідробіонтів, рослинні біологічно активні речовини  Офіційна вебсторінка: https://www.sites.google.com/view/kaf-zagal-biology/ ORCID:  0000-0003-3543-352Х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ПОТЕНЦІЙНий НАУКОВий  КЕРІВНИК АСПІРАНТА  БРИГАДИРЕНКО Віктор Васильович   СТУПІНЬ / ЗВАННЯ / ПОСАДА  Кандидат біологічних наук, доцент, доцент кафедри біорізноманіття та екології   СФЕРА НАУКОВИХ ІНТЕРЕСІВ  Забруднення екосистем токсичними речовинами, біоіндикація стану екосистем, біологічні та хімічні методи захисту рослин, екологія шкідників рослин, екологія комах, паразитологія   Офіційна вебсторінка:  https://www.dnu.dp.ua/view/kaf_bioriznomaittia_ekologii  https://scholar.google.com.ua/citations?user=afO89VUAAAAJ&amp;hl  https://www.scopus.com/authid/detail.uri?authorId=26632836300 https://www.webofscience.com/wos/author/record/B-7287-2015 https://www.zoology.dp.ua/brygadyrenko.html   ORCID: https://orcid.org/0000-0002-9448-8232</dc:title>
  <dc:creator>Elena</dc:creator>
  <cp:lastModifiedBy>Elena</cp:lastModifiedBy>
  <cp:revision>48</cp:revision>
  <dcterms:created xsi:type="dcterms:W3CDTF">2025-05-06T06:21:00Z</dcterms:created>
  <dcterms:modified xsi:type="dcterms:W3CDTF">2026-03-04T11:50:27Z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BE8D7E9FB8B846A486EAB814CAA80940_13</vt:lpwstr>
  </property>
  <property fmtid="{D5CDD505-2E9C-101B-9397-08002B2CF9AE}" pid="3" name="KSOProductBuildVer">
    <vt:lpwstr>1033-12.2.0.23196</vt:lpwstr>
  </property>
</Properties>
</file>